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aveSubsetFonts="1">
  <p:sldMasterIdLst>
    <p:sldMasterId id="2147483675" r:id="rId1"/>
  </p:sldMasterIdLst>
  <p:notesMasterIdLst>
    <p:notesMasterId r:id="rId2"/>
  </p:notesMasterIdLst>
  <p:sldIdLst>
    <p:sldId id="256" r:id="rId3"/>
    <p:sldId id="257" r:id="rId4"/>
    <p:sldId id="264" r:id="rId5"/>
    <p:sldId id="258" r:id="rId6"/>
    <p:sldId id="325" r:id="rId7"/>
    <p:sldId id="326" r:id="rId8"/>
    <p:sldId id="346" r:id="rId9"/>
    <p:sldId id="327" r:id="rId10"/>
    <p:sldId id="269" r:id="rId11"/>
    <p:sldId id="313" r:id="rId12"/>
    <p:sldId id="259" r:id="rId13"/>
    <p:sldId id="287" r:id="rId14"/>
    <p:sldId id="267" r:id="rId15"/>
    <p:sldId id="289" r:id="rId16"/>
    <p:sldId id="288" r:id="rId17"/>
    <p:sldId id="291" r:id="rId18"/>
    <p:sldId id="347" r:id="rId19"/>
    <p:sldId id="293" r:id="rId20"/>
    <p:sldId id="315" r:id="rId21"/>
    <p:sldId id="316" r:id="rId22"/>
    <p:sldId id="292" r:id="rId23"/>
    <p:sldId id="276" r:id="rId24"/>
    <p:sldId id="277" r:id="rId25"/>
    <p:sldId id="317" r:id="rId26"/>
    <p:sldId id="275" r:id="rId27"/>
    <p:sldId id="271" r:id="rId28"/>
    <p:sldId id="318" r:id="rId29"/>
    <p:sldId id="319" r:id="rId30"/>
    <p:sldId id="311" r:id="rId31"/>
    <p:sldId id="312"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32" r:id="rId47"/>
    <p:sldId id="309" r:id="rId48"/>
    <p:sldId id="310" r:id="rId49"/>
    <p:sldId id="330" r:id="rId50"/>
    <p:sldId id="342" r:id="rId51"/>
    <p:sldId id="323" r:id="rId52"/>
    <p:sldId id="324" r:id="rId53"/>
    <p:sldId id="314" r:id="rId54"/>
    <p:sldId id="344" r:id="rId55"/>
    <p:sldId id="337" r:id="rId56"/>
    <p:sldId id="339" r:id="rId57"/>
    <p:sldId id="333" r:id="rId58"/>
    <p:sldId id="336" r:id="rId59"/>
    <p:sldId id="335" r:id="rId60"/>
    <p:sldId id="334" r:id="rId61"/>
    <p:sldId id="338" r:id="rId62"/>
    <p:sldId id="340" r:id="rId63"/>
    <p:sldId id="341" r:id="rId64"/>
    <p:sldId id="283" r:id="rId65"/>
    <p:sldId id="279" r:id="rId66"/>
    <p:sldId id="320" r:id="rId67"/>
    <p:sldId id="322" r:id="rId68"/>
    <p:sldId id="321" r:id="rId69"/>
    <p:sldId id="281" r:id="rId70"/>
    <p:sldId id="343" r:id="rId71"/>
    <p:sldId id="265" r:id="rId72"/>
    <p:sldId id="266" r:id="rId73"/>
    <p:sldId id="261" r:id="rId74"/>
    <p:sldId id="262" r:id="rId75"/>
    <p:sldId id="272" r:id="rId76"/>
    <p:sldId id="273" r:id="rId77"/>
    <p:sldId id="274" r:id="rId78"/>
    <p:sldId id="263" r:id="rId79"/>
    <p:sldId id="328" r:id="rId80"/>
    <p:sldId id="329" r:id="rId81"/>
    <p:sldId id="348" r:id="rId82"/>
  </p:sldIdLst>
  <p:sldSz cx="12192000" cy="6858000"/>
  <p:notesSz cx="6858000" cy="9144000"/>
  <p:custDataLst>
    <p:tags r:id="rId8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92" d="100"/>
          <a:sy n="92" d="100"/>
        </p:scale>
        <p:origin x="90" y="462"/>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 Type="http://schemas.openxmlformats.org/officeDocument/2006/relationships/slide" Target="slides/slide3.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 Type="http://schemas.openxmlformats.org/officeDocument/2006/relationships/slide" Target="slides/slide4.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 Type="http://schemas.openxmlformats.org/officeDocument/2006/relationships/slide" Target="slides/slide5.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 Type="http://schemas.openxmlformats.org/officeDocument/2006/relationships/slide" Target="slides/slide6.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tags" Target="tags/tag1.xml" /><Relationship Id="rId84" Type="http://schemas.openxmlformats.org/officeDocument/2006/relationships/presProps" Target="presProps.xml" /><Relationship Id="rId85" Type="http://schemas.openxmlformats.org/officeDocument/2006/relationships/viewProps" Target="viewProps.xml" /><Relationship Id="rId86" Type="http://schemas.openxmlformats.org/officeDocument/2006/relationships/theme" Target="theme/theme1.xml" /><Relationship Id="rId87" Type="http://schemas.openxmlformats.org/officeDocument/2006/relationships/tableStyles" Target="tableStyles.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E6E5D-47A2-4764-9749-C2997EFD3C98}"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B9876-A85E-40B1-8BE0-A2AF38CDC7CF}" type="slidenum">
              <a:rPr lang="en-US" smtClean="0"/>
              <a:t>‹#›</a:t>
            </a:fld>
            <a:endParaRPr lang="en-US"/>
          </a:p>
        </p:txBody>
      </p:sp>
    </p:spTree>
    <p:extLst>
      <p:ext uri="{BB962C8B-B14F-4D97-AF65-F5344CB8AC3E}">
        <p14:creationId xmlns:p14="http://schemas.microsoft.com/office/powerpoint/2010/main" val="165731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2_Content_Light Gray">
    <p:spTree>
      <p:nvGrpSpPr>
        <p:cNvPr id="1" name=""/>
        <p:cNvGrpSpPr/>
        <p:nvPr/>
      </p:nvGrpSpPr>
      <p:grpSpPr>
        <a:xfrm>
          <a:off x="0" y="0"/>
          <a:ext cx="0" cy="0"/>
        </a:xfrm>
      </p:grpSpPr>
      <p:grpSp>
        <p:nvGrpSpPr>
          <p:cNvPr id="24" name="Group 23">
            <a:extLst>
              <a:ext uri="{FF2B5EF4-FFF2-40B4-BE49-F238E27FC236}">
                <a16:creationId xmlns:a16="http://schemas.microsoft.com/office/drawing/2014/main" id="{E386CD85-5D20-4C49-8E94-EB4F2CB6CB1E}"/>
              </a:ext>
            </a:extLst>
          </p:cNvPr>
          <p:cNvGrpSpPr/>
          <p:nvPr userDrawn="1"/>
        </p:nvGrpSpPr>
        <p:grpSpPr>
          <a:xfrm>
            <a:off x="-2226" y="0"/>
            <a:ext cx="6566045" cy="6862499"/>
            <a:chOff x="-969732" y="0"/>
            <a:chExt cx="6566045" cy="6862499"/>
          </a:xfrm>
        </p:grpSpPr>
        <p:sp>
          <p:nvSpPr>
            <p:cNvPr id="25" name="Parallelogram 24">
              <a:extLst>
                <a:ext uri="{FF2B5EF4-FFF2-40B4-BE49-F238E27FC236}">
                  <a16:creationId xmlns:a16="http://schemas.microsoft.com/office/drawing/2014/main" id="{DB70D855-BB28-A94A-816D-CCD8AB990F24}"/>
                </a:ext>
              </a:extLst>
            </p:cNvPr>
            <p:cNvSpPr/>
            <p:nvPr userDrawn="1"/>
          </p:nvSpPr>
          <p:spPr>
            <a:xfrm>
              <a:off x="1838699" y="0"/>
              <a:ext cx="3757614" cy="6858001"/>
            </a:xfrm>
            <a:prstGeom prst="parallelogram">
              <a:avLst>
                <a:gd name="adj" fmla="val 941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19">
              <a:extLst>
                <a:ext uri="{FF2B5EF4-FFF2-40B4-BE49-F238E27FC236}">
                  <a16:creationId xmlns:a16="http://schemas.microsoft.com/office/drawing/2014/main" id="{465E385F-9A30-9949-8530-C713BA6C0CD9}"/>
                </a:ext>
              </a:extLst>
            </p:cNvPr>
            <p:cNvSpPr/>
            <p:nvPr userDrawn="1"/>
          </p:nvSpPr>
          <p:spPr>
            <a:xfrm rot="10800000" flipH="1">
              <a:off x="-969732" y="0"/>
              <a:ext cx="6356588" cy="6862499"/>
            </a:xfrm>
            <a:custGeom>
              <a:gdLst>
                <a:gd name="connsiteX0" fmla="*/ 695 w 6356588"/>
                <a:gd name="connsiteY0" fmla="*/ 6862499 h 6862499"/>
                <a:gd name="connsiteX1" fmla="*/ 698 w 6356588"/>
                <a:gd name="connsiteY1" fmla="*/ 0 h 6862499"/>
                <a:gd name="connsiteX2" fmla="*/ 2820011 w 6356588"/>
                <a:gd name="connsiteY2" fmla="*/ 4498 h 6862499"/>
                <a:gd name="connsiteX3" fmla="*/ 6356588 w 6356588"/>
                <a:gd name="connsiteY3" fmla="*/ 6862499 h 6862499"/>
                <a:gd name="connsiteX4" fmla="*/ 695 w 6356588"/>
                <a:gd name="connsiteY4" fmla="*/ 6862499 h 6862499"/>
              </a:gdLst>
              <a:cxnLst>
                <a:cxn ang="0">
                  <a:pos x="connsiteX0" y="connsiteY0"/>
                </a:cxn>
                <a:cxn ang="0">
                  <a:pos x="connsiteX1" y="connsiteY1"/>
                </a:cxn>
                <a:cxn ang="0">
                  <a:pos x="connsiteX2" y="connsiteY2"/>
                </a:cxn>
                <a:cxn ang="0">
                  <a:pos x="connsiteX3" y="connsiteY3"/>
                </a:cxn>
                <a:cxn ang="0">
                  <a:pos x="connsiteX4" y="connsiteY4"/>
                </a:cxn>
              </a:cxnLst>
              <a:rect l="l" t="t" r="r" b="b"/>
              <a:pathLst>
                <a:path w="6356588" h="6862499">
                  <a:moveTo>
                    <a:pt x="695" y="6862499"/>
                  </a:moveTo>
                  <a:cubicBezTo>
                    <a:pt x="-1714" y="4581368"/>
                    <a:pt x="3107" y="2281131"/>
                    <a:pt x="698" y="0"/>
                  </a:cubicBezTo>
                  <a:lnTo>
                    <a:pt x="2820011" y="4498"/>
                  </a:lnTo>
                  <a:lnTo>
                    <a:pt x="6356588" y="6862499"/>
                  </a:lnTo>
                  <a:lnTo>
                    <a:pt x="695" y="68624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id="{3137E53E-915A-2A4C-89DC-5A607D5C0B99}"/>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10185722" y="0"/>
            <a:ext cx="2006278" cy="6858000"/>
          </a:xfrm>
          <a:prstGeom prst="rect">
            <a:avLst/>
          </a:prstGeom>
        </p:spPr>
      </p:pic>
      <p:sp>
        <p:nvSpPr>
          <p:cNvPr id="16" name="Half Frame 15">
            <a:hlinkClick action="ppaction://hlinkshowjump?jump=nextslide"/>
            <a:extLst>
              <a:ext uri="{FF2B5EF4-FFF2-40B4-BE49-F238E27FC236}">
                <a16:creationId xmlns:a16="http://schemas.microsoft.com/office/drawing/2014/main" id="{0A4D88ED-31CB-B14E-A9F3-8C712617269A}"/>
              </a:ext>
            </a:extLst>
          </p:cNvPr>
          <p:cNvSpPr/>
          <p:nvPr userDrawn="1"/>
        </p:nvSpPr>
        <p:spPr>
          <a:xfrm rot="8100000">
            <a:off x="11602004"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a:hlinkClick action="ppaction://hlinkshowjump?jump=firstslide"/>
            <a:extLst>
              <a:ext uri="{FF2B5EF4-FFF2-40B4-BE49-F238E27FC236}">
                <a16:creationId xmlns:a16="http://schemas.microsoft.com/office/drawing/2014/main" id="{7337E4BB-5CA8-3A49-B307-EEBEC285292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768583" y="206255"/>
            <a:ext cx="243351" cy="240632"/>
          </a:xfrm>
          <a:prstGeom prst="rect">
            <a:avLst/>
          </a:prstGeom>
        </p:spPr>
      </p:pic>
      <p:pic>
        <p:nvPicPr>
          <p:cNvPr id="20" name="Picture 19">
            <a:extLst>
              <a:ext uri="{FF2B5EF4-FFF2-40B4-BE49-F238E27FC236}">
                <a16:creationId xmlns:a16="http://schemas.microsoft.com/office/drawing/2014/main" id="{B9283994-2489-644E-B715-F70A6034B5CA}"/>
              </a:ext>
            </a:extLst>
          </p:cNvPr>
          <p:cNvPicPr>
            <a:picLocks noChangeAspect="1"/>
          </p:cNvPicPr>
          <p:nvPr userDrawn="1"/>
        </p:nvPicPr>
        <p:blipFill>
          <a:blip r:embed="rId3">
            <a:alphaModFix amt="20000"/>
            <a:extLst>
              <a:ext uri="{28A0092B-C50C-407E-A947-70E740481C1C}">
                <a14:useLocalDpi xmlns:a14="http://schemas.microsoft.com/office/drawing/2010/main"/>
              </a:ext>
            </a:extLst>
          </a:blip>
          <a:stretch>
            <a:fillRect/>
          </a:stretch>
        </p:blipFill>
        <p:spPr>
          <a:xfrm>
            <a:off x="10024024" y="261258"/>
            <a:ext cx="1637044" cy="225634"/>
          </a:xfrm>
          <a:prstGeom prst="rect">
            <a:avLst/>
          </a:prstGeom>
        </p:spPr>
      </p:pic>
      <p:sp>
        <p:nvSpPr>
          <p:cNvPr id="21" name="Half Frame 20">
            <a:hlinkClick action="ppaction://hlinkshowjump?jump=previousslide"/>
            <a:extLst>
              <a:ext uri="{FF2B5EF4-FFF2-40B4-BE49-F238E27FC236}">
                <a16:creationId xmlns:a16="http://schemas.microsoft.com/office/drawing/2014/main" id="{B00283DD-7814-ED4A-BE77-9623509FD85A}"/>
              </a:ext>
            </a:extLst>
          </p:cNvPr>
          <p:cNvSpPr/>
          <p:nvPr userDrawn="1"/>
        </p:nvSpPr>
        <p:spPr>
          <a:xfrm rot="18900000">
            <a:off x="315545"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3">
            <a:extLst>
              <a:ext uri="{FF2B5EF4-FFF2-40B4-BE49-F238E27FC236}">
                <a16:creationId xmlns:a16="http://schemas.microsoft.com/office/drawing/2014/main" id="{F471C789-B645-D048-8B8C-B5ED4DA10EF2}"/>
              </a:ext>
            </a:extLst>
          </p:cNvPr>
          <p:cNvSpPr>
            <a:spLocks noGrp="1"/>
          </p:cNvSpPr>
          <p:nvPr>
            <p:ph type="ftr" sz="quarter" idx="3"/>
          </p:nvPr>
        </p:nvSpPr>
        <p:spPr>
          <a:xfrm>
            <a:off x="11541511" y="6356350"/>
            <a:ext cx="548640" cy="365125"/>
          </a:xfrm>
          <a:prstGeom prst="rect">
            <a:avLst/>
          </a:prstGeom>
        </p:spPr>
        <p:txBody>
          <a:bodyPr vert="horz" lIns="91440" tIns="45720" rIns="91440" bIns="45720" rtlCol="0" anchor="ctr"/>
          <a:lstStyle>
            <a:lvl1pPr algn="ctr">
              <a:defRPr sz="1200" b="0" i="0">
                <a:solidFill>
                  <a:schemeClr val="bg1"/>
                </a:solidFill>
                <a:latin typeface="Segoe UI" panose="020b0502040204020203" pitchFamily="34" charset="0"/>
                <a:cs typeface="Segoe UI" panose="020b0502040204020203" pitchFamily="34" charset="0"/>
              </a:defRPr>
            </a:lvl1pPr>
          </a:lstStyle>
          <a:p>
            <a:pPr algn="ctr"/>
            <a:fld id="{51B49858-A98D-CB4B-BF59-6645B3D29665}" type="slidenum">
              <a:rPr lang="en-US" smtClean="0"/>
              <a:t>‹#›</a:t>
            </a:fld>
            <a:endParaRPr lang="en-US"/>
          </a:p>
        </p:txBody>
      </p:sp>
      <p:sp>
        <p:nvSpPr>
          <p:cNvPr id="2" name="Title 1">
            <a:extLst>
              <a:ext uri="{FF2B5EF4-FFF2-40B4-BE49-F238E27FC236}">
                <a16:creationId xmlns:a16="http://schemas.microsoft.com/office/drawing/2014/main" id="{705DC4B3-1BD5-0349-9C35-4A70348BCC8B}"/>
              </a:ext>
            </a:extLst>
          </p:cNvPr>
          <p:cNvSpPr>
            <a:spLocks noGrp="1"/>
          </p:cNvSpPr>
          <p:nvPr>
            <p:ph type="title" hasCustomPrompt="1"/>
          </p:nvPr>
        </p:nvSpPr>
        <p:spPr>
          <a:xfrm>
            <a:off x="1005836" y="1828800"/>
            <a:ext cx="4114800" cy="1188720"/>
          </a:xfrm>
          <a:prstGeom prst="rect">
            <a:avLst/>
          </a:prstGeom>
        </p:spPr>
        <p:txBody>
          <a:bodyPr anchor="b" anchorCtr="0"/>
          <a:lstStyle>
            <a:lvl1pPr>
              <a:defRPr sz="2400" b="1" i="0" spc="100" baseline="0">
                <a:solidFill>
                  <a:srgbClr val="000000"/>
                </a:solidFill>
                <a:latin typeface="Segoe UI" panose="020b0502040204020203" pitchFamily="34" charset="0"/>
                <a:cs typeface="Segoe UI" panose="020b0502040204020203" pitchFamily="34" charset="0"/>
              </a:defRPr>
            </a:lvl1pPr>
          </a:lstStyle>
          <a:p>
            <a:r>
              <a:rPr lang="en-US"/>
              <a:t>[TITLE]</a:t>
            </a:r>
          </a:p>
        </p:txBody>
      </p:sp>
      <p:sp>
        <p:nvSpPr>
          <p:cNvPr id="17" name="Text Placeholder 14">
            <a:extLst>
              <a:ext uri="{FF2B5EF4-FFF2-40B4-BE49-F238E27FC236}">
                <a16:creationId xmlns:a16="http://schemas.microsoft.com/office/drawing/2014/main" id="{27BB8670-0E37-D343-B996-F146DB465663}"/>
              </a:ext>
            </a:extLst>
          </p:cNvPr>
          <p:cNvSpPr>
            <a:spLocks noGrp="1"/>
          </p:cNvSpPr>
          <p:nvPr>
            <p:ph type="body" sz="quarter" idx="10" hasCustomPrompt="1"/>
          </p:nvPr>
        </p:nvSpPr>
        <p:spPr>
          <a:xfrm>
            <a:off x="5852160" y="1645920"/>
            <a:ext cx="5212080" cy="4754880"/>
          </a:xfrm>
          <a:prstGeom prst="rect">
            <a:avLst/>
          </a:prstGeom>
        </p:spPr>
        <p:txBody>
          <a:bodyPr anchor="ctr"/>
          <a:lstStyle>
            <a:lvl1pPr>
              <a:lnSpc>
                <a:spcPct val="120000"/>
              </a:lnSpc>
              <a:spcBef>
                <a:spcPts val="2000"/>
              </a:spcBef>
              <a:defRPr lang="en-US" sz="1400" b="1" i="0" kern="1200" cap="none" baseline="0" smtClean="0">
                <a:solidFill>
                  <a:schemeClr val="tx2">
                    <a:lumMod val="50000"/>
                  </a:schemeClr>
                </a:solidFill>
                <a:latin typeface="Segoe UI Semibold" panose="020b0502040204020203" pitchFamily="34" charset="0"/>
                <a:ea typeface="+mn-ea"/>
                <a:cs typeface="Segoe UI Semibold" panose="020b0502040204020203" pitchFamily="34" charset="0"/>
              </a:defRPr>
            </a:lvl1pPr>
            <a:lvl2pPr>
              <a:lnSpc>
                <a:spcPct val="120000"/>
              </a:lnSpc>
              <a:spcBef>
                <a:spcPts val="600"/>
              </a:spcBef>
              <a:defRPr sz="1200"/>
            </a:lvl2pPr>
            <a:lvl3pPr>
              <a:defRPr sz="1200"/>
            </a:lvl3pPr>
            <a:lvl4pPr>
              <a:defRPr sz="1200"/>
            </a:lvl4pPr>
          </a:lstStyle>
          <a:p>
            <a:pPr lvl="0"/>
            <a:r>
              <a:rPr lang="en-US"/>
              <a:t>Click to edit master text styles</a:t>
            </a:r>
          </a:p>
          <a:p>
            <a:pPr lvl="1"/>
            <a:r>
              <a:rPr lang="en-US"/>
              <a:t>Second level</a:t>
            </a:r>
          </a:p>
          <a:p>
            <a:pPr lvl="2"/>
            <a:r>
              <a:rPr lang="en-US"/>
              <a:t>Third Level</a:t>
            </a:r>
          </a:p>
          <a:p>
            <a:pPr lvl="3"/>
            <a:r>
              <a:rPr lang="en-US"/>
              <a:t>Forth Level</a:t>
            </a:r>
          </a:p>
        </p:txBody>
      </p:sp>
      <p:cxnSp>
        <p:nvCxnSpPr>
          <p:cNvPr id="32" name="Straight Connector 31">
            <a:extLst>
              <a:ext uri="{FF2B5EF4-FFF2-40B4-BE49-F238E27FC236}">
                <a16:creationId xmlns:a16="http://schemas.microsoft.com/office/drawing/2014/main" id="{7727D538-C3A7-E342-B418-A4743ECEAE4C}"/>
              </a:ext>
            </a:extLst>
          </p:cNvPr>
          <p:cNvCxnSpPr/>
          <p:nvPr userDrawn="1"/>
        </p:nvCxnSpPr>
        <p:spPr>
          <a:xfrm>
            <a:off x="274320" y="6444205"/>
            <a:ext cx="2468880"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4B34924-D90F-F64B-B9DF-11C1014CBA0B}"/>
              </a:ext>
            </a:extLst>
          </p:cNvPr>
          <p:cNvSpPr txBox="1"/>
          <p:nvPr userDrawn="1"/>
        </p:nvSpPr>
        <p:spPr>
          <a:xfrm>
            <a:off x="182880" y="6447099"/>
            <a:ext cx="3208502" cy="276999"/>
          </a:xfrm>
          <a:prstGeom prst="rect">
            <a:avLst/>
          </a:prstGeom>
          <a:noFill/>
        </p:spPr>
        <p:txBody>
          <a:bodyPr wrap="square" rtlCol="0">
            <a:spAutoFit/>
          </a:bodyPr>
          <a:lstStyle/>
          <a:p>
            <a:pPr>
              <a:defRPr/>
            </a:pPr>
            <a:r>
              <a:rPr lang="en-US" sz="600" kern="1200" spc="50" baseline="0">
                <a:solidFill>
                  <a:schemeClr val="tx2"/>
                </a:solidFill>
                <a:latin typeface="Segoe UI" panose="020b0502040204020203" pitchFamily="34" charset="0"/>
                <a:cs typeface="Segoe UI" panose="020b0502040204020203" pitchFamily="34" charset="0"/>
              </a:rPr>
              <a:t>DINSMORE &amp; SHOHL LLP • LEGAL COUNSEL • DINSMORE.COM</a:t>
            </a:r>
          </a:p>
          <a:p>
            <a:pPr>
              <a:defRPr/>
            </a:pPr>
            <a:r>
              <a:rPr lang="en-US" sz="600" kern="1200" spc="50" baseline="0">
                <a:solidFill>
                  <a:schemeClr val="tx2"/>
                </a:solidFill>
                <a:latin typeface="Segoe UI" panose="020b0502040204020203" pitchFamily="34" charset="0"/>
                <a:cs typeface="Segoe UI" panose="020b0502040204020203" pitchFamily="34" charset="0"/>
              </a:rPr>
              <a:t>© 2021. ALL RIGHTS RESERVED</a:t>
            </a:r>
          </a:p>
        </p:txBody>
      </p:sp>
    </p:spTree>
    <p:extLst>
      <p:ext uri="{BB962C8B-B14F-4D97-AF65-F5344CB8AC3E}">
        <p14:creationId xmlns:p14="http://schemas.microsoft.com/office/powerpoint/2010/main" val="3288070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A0564-13FE-4B59-965A-8108B4BBDB6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160D1-2FCF-441F-83D5-8D7E5ADBCBB7}" type="slidenum">
              <a:rPr lang="en-US" smtClean="0"/>
              <a:t>‹#›</a:t>
            </a:fld>
            <a:endParaRPr lang="en-US"/>
          </a:p>
        </p:txBody>
      </p:sp>
    </p:spTree>
    <p:extLst>
      <p:ext uri="{BB962C8B-B14F-4D97-AF65-F5344CB8AC3E}">
        <p14:creationId xmlns:p14="http://schemas.microsoft.com/office/powerpoint/2010/main" val="345180931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A0564-13FE-4B59-965A-8108B4BBDB6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160D1-2FCF-441F-83D5-8D7E5ADBCBB7}" type="slidenum">
              <a:rPr lang="en-US" smtClean="0"/>
              <a:t>‹#›</a:t>
            </a:fld>
            <a:endParaRPr lang="en-US"/>
          </a:p>
        </p:txBody>
      </p:sp>
    </p:spTree>
    <p:extLst>
      <p:ext uri="{BB962C8B-B14F-4D97-AF65-F5344CB8AC3E}">
        <p14:creationId xmlns:p14="http://schemas.microsoft.com/office/powerpoint/2010/main" val="384210784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4_Content_Light Gray">
    <p:spTree>
      <p:nvGrpSpPr>
        <p:cNvPr id="1" name=""/>
        <p:cNvGrpSpPr/>
        <p:nvPr/>
      </p:nvGrpSpPr>
      <p:grpSpPr>
        <a:xfrm>
          <a:off x="0" y="0"/>
          <a:ext cx="0" cy="0"/>
        </a:xfrm>
      </p:grpSpPr>
      <p:grpSp>
        <p:nvGrpSpPr>
          <p:cNvPr id="24" name="Group 23">
            <a:extLst>
              <a:ext uri="{FF2B5EF4-FFF2-40B4-BE49-F238E27FC236}">
                <a16:creationId xmlns:a16="http://schemas.microsoft.com/office/drawing/2014/main" id="{E386CD85-5D20-4C49-8E94-EB4F2CB6CB1E}"/>
              </a:ext>
            </a:extLst>
          </p:cNvPr>
          <p:cNvGrpSpPr/>
          <p:nvPr userDrawn="1"/>
        </p:nvGrpSpPr>
        <p:grpSpPr>
          <a:xfrm>
            <a:off x="-2226" y="0"/>
            <a:ext cx="6566045" cy="6862499"/>
            <a:chOff x="-969732" y="0"/>
            <a:chExt cx="6566045" cy="6862499"/>
          </a:xfrm>
        </p:grpSpPr>
        <p:sp>
          <p:nvSpPr>
            <p:cNvPr id="25" name="Parallelogram 24">
              <a:extLst>
                <a:ext uri="{FF2B5EF4-FFF2-40B4-BE49-F238E27FC236}">
                  <a16:creationId xmlns:a16="http://schemas.microsoft.com/office/drawing/2014/main" id="{DB70D855-BB28-A94A-816D-CCD8AB990F24}"/>
                </a:ext>
              </a:extLst>
            </p:cNvPr>
            <p:cNvSpPr/>
            <p:nvPr userDrawn="1"/>
          </p:nvSpPr>
          <p:spPr>
            <a:xfrm>
              <a:off x="1838699" y="0"/>
              <a:ext cx="3757614" cy="6858001"/>
            </a:xfrm>
            <a:prstGeom prst="parallelogram">
              <a:avLst>
                <a:gd name="adj" fmla="val 941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19">
              <a:extLst>
                <a:ext uri="{FF2B5EF4-FFF2-40B4-BE49-F238E27FC236}">
                  <a16:creationId xmlns:a16="http://schemas.microsoft.com/office/drawing/2014/main" id="{465E385F-9A30-9949-8530-C713BA6C0CD9}"/>
                </a:ext>
              </a:extLst>
            </p:cNvPr>
            <p:cNvSpPr/>
            <p:nvPr userDrawn="1"/>
          </p:nvSpPr>
          <p:spPr>
            <a:xfrm rot="10800000" flipH="1">
              <a:off x="-969732" y="0"/>
              <a:ext cx="6356588" cy="6862499"/>
            </a:xfrm>
            <a:custGeom>
              <a:gdLst>
                <a:gd name="connsiteX0" fmla="*/ 695 w 6356588"/>
                <a:gd name="connsiteY0" fmla="*/ 6862499 h 6862499"/>
                <a:gd name="connsiteX1" fmla="*/ 698 w 6356588"/>
                <a:gd name="connsiteY1" fmla="*/ 0 h 6862499"/>
                <a:gd name="connsiteX2" fmla="*/ 2820011 w 6356588"/>
                <a:gd name="connsiteY2" fmla="*/ 4498 h 6862499"/>
                <a:gd name="connsiteX3" fmla="*/ 6356588 w 6356588"/>
                <a:gd name="connsiteY3" fmla="*/ 6862499 h 6862499"/>
                <a:gd name="connsiteX4" fmla="*/ 695 w 6356588"/>
                <a:gd name="connsiteY4" fmla="*/ 6862499 h 6862499"/>
              </a:gdLst>
              <a:cxnLst>
                <a:cxn ang="0">
                  <a:pos x="connsiteX0" y="connsiteY0"/>
                </a:cxn>
                <a:cxn ang="0">
                  <a:pos x="connsiteX1" y="connsiteY1"/>
                </a:cxn>
                <a:cxn ang="0">
                  <a:pos x="connsiteX2" y="connsiteY2"/>
                </a:cxn>
                <a:cxn ang="0">
                  <a:pos x="connsiteX3" y="connsiteY3"/>
                </a:cxn>
                <a:cxn ang="0">
                  <a:pos x="connsiteX4" y="connsiteY4"/>
                </a:cxn>
              </a:cxnLst>
              <a:rect l="l" t="t" r="r" b="b"/>
              <a:pathLst>
                <a:path w="6356588" h="6862499">
                  <a:moveTo>
                    <a:pt x="695" y="6862499"/>
                  </a:moveTo>
                  <a:cubicBezTo>
                    <a:pt x="-1714" y="4581368"/>
                    <a:pt x="3107" y="2281131"/>
                    <a:pt x="698" y="0"/>
                  </a:cubicBezTo>
                  <a:lnTo>
                    <a:pt x="2820011" y="4498"/>
                  </a:lnTo>
                  <a:lnTo>
                    <a:pt x="6356588" y="6862499"/>
                  </a:lnTo>
                  <a:lnTo>
                    <a:pt x="695" y="68624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id="{3137E53E-915A-2A4C-89DC-5A607D5C0B99}"/>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10185722" y="0"/>
            <a:ext cx="2006278" cy="6858000"/>
          </a:xfrm>
          <a:prstGeom prst="rect">
            <a:avLst/>
          </a:prstGeom>
        </p:spPr>
      </p:pic>
      <p:sp>
        <p:nvSpPr>
          <p:cNvPr id="16" name="Half Frame 15">
            <a:hlinkClick action="ppaction://hlinkshowjump?jump=nextslide"/>
            <a:extLst>
              <a:ext uri="{FF2B5EF4-FFF2-40B4-BE49-F238E27FC236}">
                <a16:creationId xmlns:a16="http://schemas.microsoft.com/office/drawing/2014/main" id="{0A4D88ED-31CB-B14E-A9F3-8C712617269A}"/>
              </a:ext>
            </a:extLst>
          </p:cNvPr>
          <p:cNvSpPr/>
          <p:nvPr userDrawn="1"/>
        </p:nvSpPr>
        <p:spPr>
          <a:xfrm rot="8100000">
            <a:off x="11602004"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a:hlinkClick action="ppaction://hlinkshowjump?jump=firstslide"/>
            <a:extLst>
              <a:ext uri="{FF2B5EF4-FFF2-40B4-BE49-F238E27FC236}">
                <a16:creationId xmlns:a16="http://schemas.microsoft.com/office/drawing/2014/main" id="{7337E4BB-5CA8-3A49-B307-EEBEC285292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768583" y="206255"/>
            <a:ext cx="243351" cy="240632"/>
          </a:xfrm>
          <a:prstGeom prst="rect">
            <a:avLst/>
          </a:prstGeom>
        </p:spPr>
      </p:pic>
      <p:pic>
        <p:nvPicPr>
          <p:cNvPr id="20" name="Picture 19">
            <a:extLst>
              <a:ext uri="{FF2B5EF4-FFF2-40B4-BE49-F238E27FC236}">
                <a16:creationId xmlns:a16="http://schemas.microsoft.com/office/drawing/2014/main" id="{B9283994-2489-644E-B715-F70A6034B5CA}"/>
              </a:ext>
            </a:extLst>
          </p:cNvPr>
          <p:cNvPicPr>
            <a:picLocks noChangeAspect="1"/>
          </p:cNvPicPr>
          <p:nvPr userDrawn="1"/>
        </p:nvPicPr>
        <p:blipFill>
          <a:blip r:embed="rId3">
            <a:alphaModFix amt="20000"/>
            <a:extLst>
              <a:ext uri="{28A0092B-C50C-407E-A947-70E740481C1C}">
                <a14:useLocalDpi xmlns:a14="http://schemas.microsoft.com/office/drawing/2010/main"/>
              </a:ext>
            </a:extLst>
          </a:blip>
          <a:stretch>
            <a:fillRect/>
          </a:stretch>
        </p:blipFill>
        <p:spPr>
          <a:xfrm>
            <a:off x="10024024" y="261258"/>
            <a:ext cx="1637044" cy="225634"/>
          </a:xfrm>
          <a:prstGeom prst="rect">
            <a:avLst/>
          </a:prstGeom>
        </p:spPr>
      </p:pic>
      <p:sp>
        <p:nvSpPr>
          <p:cNvPr id="21" name="Half Frame 20">
            <a:hlinkClick action="ppaction://hlinkshowjump?jump=previousslide"/>
            <a:extLst>
              <a:ext uri="{FF2B5EF4-FFF2-40B4-BE49-F238E27FC236}">
                <a16:creationId xmlns:a16="http://schemas.microsoft.com/office/drawing/2014/main" id="{B00283DD-7814-ED4A-BE77-9623509FD85A}"/>
              </a:ext>
            </a:extLst>
          </p:cNvPr>
          <p:cNvSpPr/>
          <p:nvPr userDrawn="1"/>
        </p:nvSpPr>
        <p:spPr>
          <a:xfrm rot="18900000">
            <a:off x="315545"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3">
            <a:extLst>
              <a:ext uri="{FF2B5EF4-FFF2-40B4-BE49-F238E27FC236}">
                <a16:creationId xmlns:a16="http://schemas.microsoft.com/office/drawing/2014/main" id="{F471C789-B645-D048-8B8C-B5ED4DA10EF2}"/>
              </a:ext>
            </a:extLst>
          </p:cNvPr>
          <p:cNvSpPr>
            <a:spLocks noGrp="1"/>
          </p:cNvSpPr>
          <p:nvPr>
            <p:ph type="ftr" sz="quarter" idx="3"/>
          </p:nvPr>
        </p:nvSpPr>
        <p:spPr>
          <a:xfrm>
            <a:off x="11541511" y="6356350"/>
            <a:ext cx="548640" cy="365125"/>
          </a:xfrm>
          <a:prstGeom prst="rect">
            <a:avLst/>
          </a:prstGeom>
        </p:spPr>
        <p:txBody>
          <a:bodyPr vert="horz" lIns="91440" tIns="45720" rIns="91440" bIns="45720" rtlCol="0" anchor="ctr"/>
          <a:lstStyle>
            <a:lvl1pPr algn="ctr">
              <a:defRPr sz="1200" b="0" i="0">
                <a:solidFill>
                  <a:schemeClr val="bg1"/>
                </a:solidFill>
                <a:latin typeface="Segoe UI" panose="020b0502040204020203" pitchFamily="34" charset="0"/>
                <a:cs typeface="Segoe UI" panose="020b0502040204020203" pitchFamily="34" charset="0"/>
              </a:defRPr>
            </a:lvl1pPr>
          </a:lstStyle>
          <a:p>
            <a:pPr algn="ctr"/>
            <a:fld id="{51B49858-A98D-CB4B-BF59-6645B3D29665}" type="slidenum">
              <a:rPr lang="en-US" smtClean="0"/>
              <a:t>‹#›</a:t>
            </a:fld>
            <a:endParaRPr lang="en-US"/>
          </a:p>
        </p:txBody>
      </p:sp>
      <p:sp>
        <p:nvSpPr>
          <p:cNvPr id="2" name="Title 1">
            <a:extLst>
              <a:ext uri="{FF2B5EF4-FFF2-40B4-BE49-F238E27FC236}">
                <a16:creationId xmlns:a16="http://schemas.microsoft.com/office/drawing/2014/main" id="{705DC4B3-1BD5-0349-9C35-4A70348BCC8B}"/>
              </a:ext>
            </a:extLst>
          </p:cNvPr>
          <p:cNvSpPr>
            <a:spLocks noGrp="1"/>
          </p:cNvSpPr>
          <p:nvPr>
            <p:ph type="title" hasCustomPrompt="1"/>
          </p:nvPr>
        </p:nvSpPr>
        <p:spPr>
          <a:xfrm>
            <a:off x="1005836" y="1828800"/>
            <a:ext cx="4114800" cy="1188720"/>
          </a:xfrm>
          <a:prstGeom prst="rect">
            <a:avLst/>
          </a:prstGeom>
        </p:spPr>
        <p:txBody>
          <a:bodyPr anchor="b" anchorCtr="0"/>
          <a:lstStyle>
            <a:lvl1pPr>
              <a:defRPr sz="2400" b="1" i="0" spc="100" baseline="0">
                <a:solidFill>
                  <a:srgbClr val="000000"/>
                </a:solidFill>
                <a:latin typeface="Segoe UI" panose="020b0502040204020203" pitchFamily="34" charset="0"/>
                <a:cs typeface="Segoe UI" panose="020b0502040204020203" pitchFamily="34" charset="0"/>
              </a:defRPr>
            </a:lvl1pPr>
          </a:lstStyle>
          <a:p>
            <a:r>
              <a:rPr lang="en-US"/>
              <a:t>[TITLE]</a:t>
            </a:r>
          </a:p>
        </p:txBody>
      </p:sp>
      <p:sp>
        <p:nvSpPr>
          <p:cNvPr id="17" name="Text Placeholder 14">
            <a:extLst>
              <a:ext uri="{FF2B5EF4-FFF2-40B4-BE49-F238E27FC236}">
                <a16:creationId xmlns:a16="http://schemas.microsoft.com/office/drawing/2014/main" id="{27BB8670-0E37-D343-B996-F146DB465663}"/>
              </a:ext>
            </a:extLst>
          </p:cNvPr>
          <p:cNvSpPr>
            <a:spLocks noGrp="1"/>
          </p:cNvSpPr>
          <p:nvPr>
            <p:ph type="body" sz="quarter" idx="10" hasCustomPrompt="1"/>
          </p:nvPr>
        </p:nvSpPr>
        <p:spPr>
          <a:xfrm>
            <a:off x="5852160" y="1645920"/>
            <a:ext cx="5212080" cy="4754880"/>
          </a:xfrm>
          <a:prstGeom prst="rect">
            <a:avLst/>
          </a:prstGeom>
        </p:spPr>
        <p:txBody>
          <a:bodyPr anchor="ctr"/>
          <a:lstStyle>
            <a:lvl1pPr>
              <a:lnSpc>
                <a:spcPct val="120000"/>
              </a:lnSpc>
              <a:spcBef>
                <a:spcPts val="2000"/>
              </a:spcBef>
              <a:defRPr lang="en-US" sz="1400" b="1" i="0" kern="1200" cap="none" baseline="0" smtClean="0">
                <a:solidFill>
                  <a:schemeClr val="tx2">
                    <a:lumMod val="50000"/>
                  </a:schemeClr>
                </a:solidFill>
                <a:latin typeface="Segoe UI Semibold" panose="020b0502040204020203" pitchFamily="34" charset="0"/>
                <a:ea typeface="+mn-ea"/>
                <a:cs typeface="Segoe UI Semibold" panose="020b0502040204020203" pitchFamily="34" charset="0"/>
              </a:defRPr>
            </a:lvl1pPr>
            <a:lvl2pPr>
              <a:lnSpc>
                <a:spcPct val="120000"/>
              </a:lnSpc>
              <a:spcBef>
                <a:spcPts val="600"/>
              </a:spcBef>
              <a:defRPr sz="1200"/>
            </a:lvl2pPr>
            <a:lvl3pPr>
              <a:defRPr sz="1200"/>
            </a:lvl3pPr>
            <a:lvl4pPr>
              <a:defRPr sz="1200"/>
            </a:lvl4pPr>
          </a:lstStyle>
          <a:p>
            <a:pPr lvl="0"/>
            <a:r>
              <a:rPr lang="en-US"/>
              <a:t>Click to edit master text styles</a:t>
            </a:r>
          </a:p>
          <a:p>
            <a:pPr lvl="1"/>
            <a:r>
              <a:rPr lang="en-US"/>
              <a:t>Second level</a:t>
            </a:r>
          </a:p>
          <a:p>
            <a:pPr lvl="2"/>
            <a:r>
              <a:rPr lang="en-US"/>
              <a:t>Third Level</a:t>
            </a:r>
          </a:p>
          <a:p>
            <a:pPr lvl="3"/>
            <a:r>
              <a:rPr lang="en-US"/>
              <a:t>Forth Level</a:t>
            </a:r>
          </a:p>
        </p:txBody>
      </p:sp>
      <p:cxnSp>
        <p:nvCxnSpPr>
          <p:cNvPr id="32" name="Straight Connector 31">
            <a:extLst>
              <a:ext uri="{FF2B5EF4-FFF2-40B4-BE49-F238E27FC236}">
                <a16:creationId xmlns:a16="http://schemas.microsoft.com/office/drawing/2014/main" id="{7727D538-C3A7-E342-B418-A4743ECEAE4C}"/>
              </a:ext>
            </a:extLst>
          </p:cNvPr>
          <p:cNvCxnSpPr/>
          <p:nvPr userDrawn="1"/>
        </p:nvCxnSpPr>
        <p:spPr>
          <a:xfrm>
            <a:off x="274320" y="6444205"/>
            <a:ext cx="2468880"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4B34924-D90F-F64B-B9DF-11C1014CBA0B}"/>
              </a:ext>
            </a:extLst>
          </p:cNvPr>
          <p:cNvSpPr txBox="1"/>
          <p:nvPr userDrawn="1"/>
        </p:nvSpPr>
        <p:spPr>
          <a:xfrm>
            <a:off x="182880" y="6447099"/>
            <a:ext cx="3208502" cy="276999"/>
          </a:xfrm>
          <a:prstGeom prst="rect">
            <a:avLst/>
          </a:prstGeom>
          <a:noFill/>
        </p:spPr>
        <p:txBody>
          <a:bodyPr wrap="square" rtlCol="0">
            <a:spAutoFit/>
          </a:bodyPr>
          <a:lstStyle/>
          <a:p>
            <a:pPr>
              <a:defRPr/>
            </a:pPr>
            <a:r>
              <a:rPr lang="en-US" sz="600" kern="1200" spc="50" baseline="0">
                <a:solidFill>
                  <a:schemeClr val="tx2"/>
                </a:solidFill>
                <a:latin typeface="Segoe UI" panose="020b0502040204020203" pitchFamily="34" charset="0"/>
                <a:cs typeface="Segoe UI" panose="020b0502040204020203" pitchFamily="34" charset="0"/>
              </a:rPr>
              <a:t>DINSMORE &amp; SHOHL LLP • LEGAL COUNSEL • DINSMORE.COM</a:t>
            </a:r>
          </a:p>
          <a:p>
            <a:pPr>
              <a:defRPr/>
            </a:pPr>
            <a:r>
              <a:rPr lang="en-US" sz="600" kern="1200" spc="50" baseline="0">
                <a:solidFill>
                  <a:schemeClr val="tx2"/>
                </a:solidFill>
                <a:latin typeface="Segoe UI" panose="020b0502040204020203" pitchFamily="34" charset="0"/>
                <a:cs typeface="Segoe UI" panose="020b0502040204020203" pitchFamily="34" charset="0"/>
              </a:rPr>
              <a:t>© 2021. ALL RIGHTS RESERVED</a:t>
            </a:r>
          </a:p>
        </p:txBody>
      </p:sp>
    </p:spTree>
    <p:extLst>
      <p:ext uri="{BB962C8B-B14F-4D97-AF65-F5344CB8AC3E}">
        <p14:creationId xmlns:p14="http://schemas.microsoft.com/office/powerpoint/2010/main" val="2891458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3_Content_Light Gray">
    <p:spTree>
      <p:nvGrpSpPr>
        <p:cNvPr id="1" name=""/>
        <p:cNvGrpSpPr/>
        <p:nvPr/>
      </p:nvGrpSpPr>
      <p:grpSpPr>
        <a:xfrm>
          <a:off x="0" y="0"/>
          <a:ext cx="0" cy="0"/>
        </a:xfrm>
      </p:grpSpPr>
      <p:grpSp>
        <p:nvGrpSpPr>
          <p:cNvPr id="24" name="Group 23">
            <a:extLst>
              <a:ext uri="{FF2B5EF4-FFF2-40B4-BE49-F238E27FC236}">
                <a16:creationId xmlns:a16="http://schemas.microsoft.com/office/drawing/2014/main" id="{E386CD85-5D20-4C49-8E94-EB4F2CB6CB1E}"/>
              </a:ext>
            </a:extLst>
          </p:cNvPr>
          <p:cNvGrpSpPr/>
          <p:nvPr userDrawn="1"/>
        </p:nvGrpSpPr>
        <p:grpSpPr>
          <a:xfrm>
            <a:off x="-2226" y="0"/>
            <a:ext cx="6566045" cy="6862499"/>
            <a:chOff x="-969732" y="0"/>
            <a:chExt cx="6566045" cy="6862499"/>
          </a:xfrm>
        </p:grpSpPr>
        <p:sp>
          <p:nvSpPr>
            <p:cNvPr id="25" name="Parallelogram 24">
              <a:extLst>
                <a:ext uri="{FF2B5EF4-FFF2-40B4-BE49-F238E27FC236}">
                  <a16:creationId xmlns:a16="http://schemas.microsoft.com/office/drawing/2014/main" id="{DB70D855-BB28-A94A-816D-CCD8AB990F24}"/>
                </a:ext>
              </a:extLst>
            </p:cNvPr>
            <p:cNvSpPr/>
            <p:nvPr userDrawn="1"/>
          </p:nvSpPr>
          <p:spPr>
            <a:xfrm>
              <a:off x="1838699" y="0"/>
              <a:ext cx="3757614" cy="6858001"/>
            </a:xfrm>
            <a:prstGeom prst="parallelogram">
              <a:avLst>
                <a:gd name="adj" fmla="val 941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19">
              <a:extLst>
                <a:ext uri="{FF2B5EF4-FFF2-40B4-BE49-F238E27FC236}">
                  <a16:creationId xmlns:a16="http://schemas.microsoft.com/office/drawing/2014/main" id="{465E385F-9A30-9949-8530-C713BA6C0CD9}"/>
                </a:ext>
              </a:extLst>
            </p:cNvPr>
            <p:cNvSpPr/>
            <p:nvPr userDrawn="1"/>
          </p:nvSpPr>
          <p:spPr>
            <a:xfrm rot="10800000" flipH="1">
              <a:off x="-969732" y="0"/>
              <a:ext cx="6356588" cy="6862499"/>
            </a:xfrm>
            <a:custGeom>
              <a:gdLst>
                <a:gd name="connsiteX0" fmla="*/ 695 w 6356588"/>
                <a:gd name="connsiteY0" fmla="*/ 6862499 h 6862499"/>
                <a:gd name="connsiteX1" fmla="*/ 698 w 6356588"/>
                <a:gd name="connsiteY1" fmla="*/ 0 h 6862499"/>
                <a:gd name="connsiteX2" fmla="*/ 2820011 w 6356588"/>
                <a:gd name="connsiteY2" fmla="*/ 4498 h 6862499"/>
                <a:gd name="connsiteX3" fmla="*/ 6356588 w 6356588"/>
                <a:gd name="connsiteY3" fmla="*/ 6862499 h 6862499"/>
                <a:gd name="connsiteX4" fmla="*/ 695 w 6356588"/>
                <a:gd name="connsiteY4" fmla="*/ 6862499 h 6862499"/>
              </a:gdLst>
              <a:cxnLst>
                <a:cxn ang="0">
                  <a:pos x="connsiteX0" y="connsiteY0"/>
                </a:cxn>
                <a:cxn ang="0">
                  <a:pos x="connsiteX1" y="connsiteY1"/>
                </a:cxn>
                <a:cxn ang="0">
                  <a:pos x="connsiteX2" y="connsiteY2"/>
                </a:cxn>
                <a:cxn ang="0">
                  <a:pos x="connsiteX3" y="connsiteY3"/>
                </a:cxn>
                <a:cxn ang="0">
                  <a:pos x="connsiteX4" y="connsiteY4"/>
                </a:cxn>
              </a:cxnLst>
              <a:rect l="l" t="t" r="r" b="b"/>
              <a:pathLst>
                <a:path w="6356588" h="6862499">
                  <a:moveTo>
                    <a:pt x="695" y="6862499"/>
                  </a:moveTo>
                  <a:cubicBezTo>
                    <a:pt x="-1714" y="4581368"/>
                    <a:pt x="3107" y="2281131"/>
                    <a:pt x="698" y="0"/>
                  </a:cubicBezTo>
                  <a:lnTo>
                    <a:pt x="2820011" y="4498"/>
                  </a:lnTo>
                  <a:lnTo>
                    <a:pt x="6356588" y="6862499"/>
                  </a:lnTo>
                  <a:lnTo>
                    <a:pt x="695" y="68624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id="{3137E53E-915A-2A4C-89DC-5A607D5C0B99}"/>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10185722" y="0"/>
            <a:ext cx="2006278" cy="6858000"/>
          </a:xfrm>
          <a:prstGeom prst="rect">
            <a:avLst/>
          </a:prstGeom>
        </p:spPr>
      </p:pic>
      <p:sp>
        <p:nvSpPr>
          <p:cNvPr id="16" name="Half Frame 15">
            <a:hlinkClick action="ppaction://hlinkshowjump?jump=nextslide"/>
            <a:extLst>
              <a:ext uri="{FF2B5EF4-FFF2-40B4-BE49-F238E27FC236}">
                <a16:creationId xmlns:a16="http://schemas.microsoft.com/office/drawing/2014/main" id="{0A4D88ED-31CB-B14E-A9F3-8C712617269A}"/>
              </a:ext>
            </a:extLst>
          </p:cNvPr>
          <p:cNvSpPr/>
          <p:nvPr userDrawn="1"/>
        </p:nvSpPr>
        <p:spPr>
          <a:xfrm rot="8100000">
            <a:off x="11602004"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a:hlinkClick action="ppaction://hlinkshowjump?jump=firstslide"/>
            <a:extLst>
              <a:ext uri="{FF2B5EF4-FFF2-40B4-BE49-F238E27FC236}">
                <a16:creationId xmlns:a16="http://schemas.microsoft.com/office/drawing/2014/main" id="{7337E4BB-5CA8-3A49-B307-EEBEC285292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768583" y="206255"/>
            <a:ext cx="243351" cy="240632"/>
          </a:xfrm>
          <a:prstGeom prst="rect">
            <a:avLst/>
          </a:prstGeom>
        </p:spPr>
      </p:pic>
      <p:pic>
        <p:nvPicPr>
          <p:cNvPr id="20" name="Picture 19">
            <a:extLst>
              <a:ext uri="{FF2B5EF4-FFF2-40B4-BE49-F238E27FC236}">
                <a16:creationId xmlns:a16="http://schemas.microsoft.com/office/drawing/2014/main" id="{B9283994-2489-644E-B715-F70A6034B5CA}"/>
              </a:ext>
            </a:extLst>
          </p:cNvPr>
          <p:cNvPicPr>
            <a:picLocks noChangeAspect="1"/>
          </p:cNvPicPr>
          <p:nvPr userDrawn="1"/>
        </p:nvPicPr>
        <p:blipFill>
          <a:blip r:embed="rId3">
            <a:alphaModFix amt="20000"/>
            <a:extLst>
              <a:ext uri="{28A0092B-C50C-407E-A947-70E740481C1C}">
                <a14:useLocalDpi xmlns:a14="http://schemas.microsoft.com/office/drawing/2010/main"/>
              </a:ext>
            </a:extLst>
          </a:blip>
          <a:stretch>
            <a:fillRect/>
          </a:stretch>
        </p:blipFill>
        <p:spPr>
          <a:xfrm>
            <a:off x="10024024" y="261258"/>
            <a:ext cx="1637044" cy="225634"/>
          </a:xfrm>
          <a:prstGeom prst="rect">
            <a:avLst/>
          </a:prstGeom>
        </p:spPr>
      </p:pic>
      <p:sp>
        <p:nvSpPr>
          <p:cNvPr id="21" name="Half Frame 20">
            <a:hlinkClick action="ppaction://hlinkshowjump?jump=previousslide"/>
            <a:extLst>
              <a:ext uri="{FF2B5EF4-FFF2-40B4-BE49-F238E27FC236}">
                <a16:creationId xmlns:a16="http://schemas.microsoft.com/office/drawing/2014/main" id="{B00283DD-7814-ED4A-BE77-9623509FD85A}"/>
              </a:ext>
            </a:extLst>
          </p:cNvPr>
          <p:cNvSpPr/>
          <p:nvPr userDrawn="1"/>
        </p:nvSpPr>
        <p:spPr>
          <a:xfrm rot="18900000">
            <a:off x="315545"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3">
            <a:extLst>
              <a:ext uri="{FF2B5EF4-FFF2-40B4-BE49-F238E27FC236}">
                <a16:creationId xmlns:a16="http://schemas.microsoft.com/office/drawing/2014/main" id="{F471C789-B645-D048-8B8C-B5ED4DA10EF2}"/>
              </a:ext>
            </a:extLst>
          </p:cNvPr>
          <p:cNvSpPr>
            <a:spLocks noGrp="1"/>
          </p:cNvSpPr>
          <p:nvPr>
            <p:ph type="ftr" sz="quarter" idx="3"/>
          </p:nvPr>
        </p:nvSpPr>
        <p:spPr>
          <a:xfrm>
            <a:off x="11541511" y="6356350"/>
            <a:ext cx="548640" cy="365125"/>
          </a:xfrm>
          <a:prstGeom prst="rect">
            <a:avLst/>
          </a:prstGeom>
        </p:spPr>
        <p:txBody>
          <a:bodyPr vert="horz" lIns="91440" tIns="45720" rIns="91440" bIns="45720" rtlCol="0" anchor="ctr"/>
          <a:lstStyle>
            <a:lvl1pPr algn="ctr">
              <a:defRPr sz="1200" b="0" i="0">
                <a:solidFill>
                  <a:schemeClr val="bg1"/>
                </a:solidFill>
                <a:latin typeface="Segoe UI" panose="020b0502040204020203" pitchFamily="34" charset="0"/>
                <a:cs typeface="Segoe UI" panose="020b0502040204020203" pitchFamily="34" charset="0"/>
              </a:defRPr>
            </a:lvl1pPr>
          </a:lstStyle>
          <a:p>
            <a:pPr algn="ctr"/>
            <a:fld id="{51B49858-A98D-CB4B-BF59-6645B3D29665}" type="slidenum">
              <a:rPr lang="en-US" smtClean="0"/>
              <a:t>‹#›</a:t>
            </a:fld>
            <a:endParaRPr lang="en-US"/>
          </a:p>
        </p:txBody>
      </p:sp>
      <p:sp>
        <p:nvSpPr>
          <p:cNvPr id="2" name="Title 1">
            <a:extLst>
              <a:ext uri="{FF2B5EF4-FFF2-40B4-BE49-F238E27FC236}">
                <a16:creationId xmlns:a16="http://schemas.microsoft.com/office/drawing/2014/main" id="{705DC4B3-1BD5-0349-9C35-4A70348BCC8B}"/>
              </a:ext>
            </a:extLst>
          </p:cNvPr>
          <p:cNvSpPr>
            <a:spLocks noGrp="1"/>
          </p:cNvSpPr>
          <p:nvPr>
            <p:ph type="title" hasCustomPrompt="1"/>
          </p:nvPr>
        </p:nvSpPr>
        <p:spPr>
          <a:xfrm>
            <a:off x="1005836" y="1828800"/>
            <a:ext cx="4114800" cy="1188720"/>
          </a:xfrm>
          <a:prstGeom prst="rect">
            <a:avLst/>
          </a:prstGeom>
        </p:spPr>
        <p:txBody>
          <a:bodyPr anchor="b" anchorCtr="0"/>
          <a:lstStyle>
            <a:lvl1pPr>
              <a:defRPr sz="2400" b="1" i="0" spc="100" baseline="0">
                <a:solidFill>
                  <a:srgbClr val="000000"/>
                </a:solidFill>
                <a:latin typeface="Segoe UI" panose="020b0502040204020203" pitchFamily="34" charset="0"/>
                <a:cs typeface="Segoe UI" panose="020b0502040204020203" pitchFamily="34" charset="0"/>
              </a:defRPr>
            </a:lvl1pPr>
          </a:lstStyle>
          <a:p>
            <a:r>
              <a:rPr lang="en-US"/>
              <a:t>[TITLE]</a:t>
            </a:r>
          </a:p>
        </p:txBody>
      </p:sp>
      <p:sp>
        <p:nvSpPr>
          <p:cNvPr id="17" name="Text Placeholder 14">
            <a:extLst>
              <a:ext uri="{FF2B5EF4-FFF2-40B4-BE49-F238E27FC236}">
                <a16:creationId xmlns:a16="http://schemas.microsoft.com/office/drawing/2014/main" id="{27BB8670-0E37-D343-B996-F146DB465663}"/>
              </a:ext>
            </a:extLst>
          </p:cNvPr>
          <p:cNvSpPr>
            <a:spLocks noGrp="1"/>
          </p:cNvSpPr>
          <p:nvPr>
            <p:ph type="body" sz="quarter" idx="10" hasCustomPrompt="1"/>
          </p:nvPr>
        </p:nvSpPr>
        <p:spPr>
          <a:xfrm>
            <a:off x="5852160" y="1645920"/>
            <a:ext cx="5212080" cy="4754880"/>
          </a:xfrm>
          <a:prstGeom prst="rect">
            <a:avLst/>
          </a:prstGeom>
        </p:spPr>
        <p:txBody>
          <a:bodyPr anchor="ctr"/>
          <a:lstStyle>
            <a:lvl1pPr>
              <a:lnSpc>
                <a:spcPct val="120000"/>
              </a:lnSpc>
              <a:spcBef>
                <a:spcPts val="2000"/>
              </a:spcBef>
              <a:defRPr lang="en-US" sz="1400" b="1" i="0" kern="1200" cap="none" baseline="0" smtClean="0">
                <a:solidFill>
                  <a:schemeClr val="tx2">
                    <a:lumMod val="50000"/>
                  </a:schemeClr>
                </a:solidFill>
                <a:latin typeface="Segoe UI Semibold" panose="020b0502040204020203" pitchFamily="34" charset="0"/>
                <a:ea typeface="+mn-ea"/>
                <a:cs typeface="Segoe UI Semibold" panose="020b0502040204020203" pitchFamily="34" charset="0"/>
              </a:defRPr>
            </a:lvl1pPr>
            <a:lvl2pPr>
              <a:lnSpc>
                <a:spcPct val="120000"/>
              </a:lnSpc>
              <a:spcBef>
                <a:spcPts val="600"/>
              </a:spcBef>
              <a:defRPr sz="1200"/>
            </a:lvl2pPr>
            <a:lvl3pPr>
              <a:defRPr sz="1200"/>
            </a:lvl3pPr>
            <a:lvl4pPr>
              <a:defRPr sz="1200"/>
            </a:lvl4pPr>
          </a:lstStyle>
          <a:p>
            <a:pPr lvl="0"/>
            <a:r>
              <a:rPr lang="en-US"/>
              <a:t>Click to edit master text styles</a:t>
            </a:r>
          </a:p>
          <a:p>
            <a:pPr lvl="1"/>
            <a:r>
              <a:rPr lang="en-US"/>
              <a:t>Second level</a:t>
            </a:r>
          </a:p>
          <a:p>
            <a:pPr lvl="2"/>
            <a:r>
              <a:rPr lang="en-US"/>
              <a:t>Third Level</a:t>
            </a:r>
          </a:p>
          <a:p>
            <a:pPr lvl="3"/>
            <a:r>
              <a:rPr lang="en-US"/>
              <a:t>Forth Level</a:t>
            </a:r>
          </a:p>
        </p:txBody>
      </p:sp>
      <p:cxnSp>
        <p:nvCxnSpPr>
          <p:cNvPr id="32" name="Straight Connector 31">
            <a:extLst>
              <a:ext uri="{FF2B5EF4-FFF2-40B4-BE49-F238E27FC236}">
                <a16:creationId xmlns:a16="http://schemas.microsoft.com/office/drawing/2014/main" id="{7727D538-C3A7-E342-B418-A4743ECEAE4C}"/>
              </a:ext>
            </a:extLst>
          </p:cNvPr>
          <p:cNvCxnSpPr/>
          <p:nvPr userDrawn="1"/>
        </p:nvCxnSpPr>
        <p:spPr>
          <a:xfrm>
            <a:off x="274320" y="6444205"/>
            <a:ext cx="2468880"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4B34924-D90F-F64B-B9DF-11C1014CBA0B}"/>
              </a:ext>
            </a:extLst>
          </p:cNvPr>
          <p:cNvSpPr txBox="1"/>
          <p:nvPr userDrawn="1"/>
        </p:nvSpPr>
        <p:spPr>
          <a:xfrm>
            <a:off x="182880" y="6447099"/>
            <a:ext cx="3208502" cy="276999"/>
          </a:xfrm>
          <a:prstGeom prst="rect">
            <a:avLst/>
          </a:prstGeom>
          <a:noFill/>
        </p:spPr>
        <p:txBody>
          <a:bodyPr wrap="square" rtlCol="0">
            <a:spAutoFit/>
          </a:bodyPr>
          <a:lstStyle/>
          <a:p>
            <a:pPr>
              <a:defRPr/>
            </a:pPr>
            <a:r>
              <a:rPr lang="en-US" sz="600" kern="1200" spc="50" baseline="0">
                <a:solidFill>
                  <a:schemeClr val="tx2"/>
                </a:solidFill>
                <a:latin typeface="Segoe UI" panose="020b0502040204020203" pitchFamily="34" charset="0"/>
                <a:cs typeface="Segoe UI" panose="020b0502040204020203" pitchFamily="34" charset="0"/>
              </a:rPr>
              <a:t>DINSMORE &amp; SHOHL LLP • LEGAL COUNSEL • DINSMORE.COM</a:t>
            </a:r>
          </a:p>
          <a:p>
            <a:pPr>
              <a:defRPr/>
            </a:pPr>
            <a:r>
              <a:rPr lang="en-US" sz="600" kern="1200" spc="50" baseline="0">
                <a:solidFill>
                  <a:schemeClr val="tx2"/>
                </a:solidFill>
                <a:latin typeface="Segoe UI" panose="020b0502040204020203" pitchFamily="34" charset="0"/>
                <a:cs typeface="Segoe UI" panose="020b0502040204020203" pitchFamily="34" charset="0"/>
              </a:rPr>
              <a:t>© 2021. ALL RIGHTS RESERVED</a:t>
            </a:r>
          </a:p>
        </p:txBody>
      </p:sp>
    </p:spTree>
    <p:extLst>
      <p:ext uri="{BB962C8B-B14F-4D97-AF65-F5344CB8AC3E}">
        <p14:creationId xmlns:p14="http://schemas.microsoft.com/office/powerpoint/2010/main" val="66389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6_Content_Light Gray">
    <p:spTree>
      <p:nvGrpSpPr>
        <p:cNvPr id="1" name=""/>
        <p:cNvGrpSpPr/>
        <p:nvPr/>
      </p:nvGrpSpPr>
      <p:grpSpPr>
        <a:xfrm>
          <a:off x="0" y="0"/>
          <a:ext cx="0" cy="0"/>
        </a:xfrm>
      </p:grpSpPr>
      <p:grpSp>
        <p:nvGrpSpPr>
          <p:cNvPr id="24" name="Group 23">
            <a:extLst>
              <a:ext uri="{FF2B5EF4-FFF2-40B4-BE49-F238E27FC236}">
                <a16:creationId xmlns:a16="http://schemas.microsoft.com/office/drawing/2014/main" id="{E386CD85-5D20-4C49-8E94-EB4F2CB6CB1E}"/>
              </a:ext>
            </a:extLst>
          </p:cNvPr>
          <p:cNvGrpSpPr/>
          <p:nvPr userDrawn="1"/>
        </p:nvGrpSpPr>
        <p:grpSpPr>
          <a:xfrm>
            <a:off x="-2226" y="0"/>
            <a:ext cx="6566045" cy="6862499"/>
            <a:chOff x="-969732" y="0"/>
            <a:chExt cx="6566045" cy="6862499"/>
          </a:xfrm>
        </p:grpSpPr>
        <p:sp>
          <p:nvSpPr>
            <p:cNvPr id="25" name="Parallelogram 24">
              <a:extLst>
                <a:ext uri="{FF2B5EF4-FFF2-40B4-BE49-F238E27FC236}">
                  <a16:creationId xmlns:a16="http://schemas.microsoft.com/office/drawing/2014/main" id="{DB70D855-BB28-A94A-816D-CCD8AB990F24}"/>
                </a:ext>
              </a:extLst>
            </p:cNvPr>
            <p:cNvSpPr/>
            <p:nvPr userDrawn="1"/>
          </p:nvSpPr>
          <p:spPr>
            <a:xfrm>
              <a:off x="1838699" y="0"/>
              <a:ext cx="3757614" cy="6858001"/>
            </a:xfrm>
            <a:prstGeom prst="parallelogram">
              <a:avLst>
                <a:gd name="adj" fmla="val 941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19">
              <a:extLst>
                <a:ext uri="{FF2B5EF4-FFF2-40B4-BE49-F238E27FC236}">
                  <a16:creationId xmlns:a16="http://schemas.microsoft.com/office/drawing/2014/main" id="{465E385F-9A30-9949-8530-C713BA6C0CD9}"/>
                </a:ext>
              </a:extLst>
            </p:cNvPr>
            <p:cNvSpPr/>
            <p:nvPr userDrawn="1"/>
          </p:nvSpPr>
          <p:spPr>
            <a:xfrm rot="10800000" flipH="1">
              <a:off x="-969732" y="0"/>
              <a:ext cx="6356588" cy="6862499"/>
            </a:xfrm>
            <a:custGeom>
              <a:gdLst>
                <a:gd name="connsiteX0" fmla="*/ 695 w 6356588"/>
                <a:gd name="connsiteY0" fmla="*/ 6862499 h 6862499"/>
                <a:gd name="connsiteX1" fmla="*/ 698 w 6356588"/>
                <a:gd name="connsiteY1" fmla="*/ 0 h 6862499"/>
                <a:gd name="connsiteX2" fmla="*/ 2820011 w 6356588"/>
                <a:gd name="connsiteY2" fmla="*/ 4498 h 6862499"/>
                <a:gd name="connsiteX3" fmla="*/ 6356588 w 6356588"/>
                <a:gd name="connsiteY3" fmla="*/ 6862499 h 6862499"/>
                <a:gd name="connsiteX4" fmla="*/ 695 w 6356588"/>
                <a:gd name="connsiteY4" fmla="*/ 6862499 h 6862499"/>
              </a:gdLst>
              <a:cxnLst>
                <a:cxn ang="0">
                  <a:pos x="connsiteX0" y="connsiteY0"/>
                </a:cxn>
                <a:cxn ang="0">
                  <a:pos x="connsiteX1" y="connsiteY1"/>
                </a:cxn>
                <a:cxn ang="0">
                  <a:pos x="connsiteX2" y="connsiteY2"/>
                </a:cxn>
                <a:cxn ang="0">
                  <a:pos x="connsiteX3" y="connsiteY3"/>
                </a:cxn>
                <a:cxn ang="0">
                  <a:pos x="connsiteX4" y="connsiteY4"/>
                </a:cxn>
              </a:cxnLst>
              <a:rect l="l" t="t" r="r" b="b"/>
              <a:pathLst>
                <a:path w="6356588" h="6862499">
                  <a:moveTo>
                    <a:pt x="695" y="6862499"/>
                  </a:moveTo>
                  <a:cubicBezTo>
                    <a:pt x="-1714" y="4581368"/>
                    <a:pt x="3107" y="2281131"/>
                    <a:pt x="698" y="0"/>
                  </a:cubicBezTo>
                  <a:lnTo>
                    <a:pt x="2820011" y="4498"/>
                  </a:lnTo>
                  <a:lnTo>
                    <a:pt x="6356588" y="6862499"/>
                  </a:lnTo>
                  <a:lnTo>
                    <a:pt x="695" y="68624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id="{3137E53E-915A-2A4C-89DC-5A607D5C0B99}"/>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10185722" y="0"/>
            <a:ext cx="2006278" cy="6858000"/>
          </a:xfrm>
          <a:prstGeom prst="rect">
            <a:avLst/>
          </a:prstGeom>
        </p:spPr>
      </p:pic>
      <p:sp>
        <p:nvSpPr>
          <p:cNvPr id="16" name="Half Frame 15">
            <a:hlinkClick action="ppaction://hlinkshowjump?jump=nextslide"/>
            <a:extLst>
              <a:ext uri="{FF2B5EF4-FFF2-40B4-BE49-F238E27FC236}">
                <a16:creationId xmlns:a16="http://schemas.microsoft.com/office/drawing/2014/main" id="{0A4D88ED-31CB-B14E-A9F3-8C712617269A}"/>
              </a:ext>
            </a:extLst>
          </p:cNvPr>
          <p:cNvSpPr/>
          <p:nvPr userDrawn="1"/>
        </p:nvSpPr>
        <p:spPr>
          <a:xfrm rot="8100000">
            <a:off x="11602004"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a:hlinkClick action="ppaction://hlinkshowjump?jump=firstslide"/>
            <a:extLst>
              <a:ext uri="{FF2B5EF4-FFF2-40B4-BE49-F238E27FC236}">
                <a16:creationId xmlns:a16="http://schemas.microsoft.com/office/drawing/2014/main" id="{7337E4BB-5CA8-3A49-B307-EEBEC285292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768583" y="206255"/>
            <a:ext cx="243351" cy="240632"/>
          </a:xfrm>
          <a:prstGeom prst="rect">
            <a:avLst/>
          </a:prstGeom>
        </p:spPr>
      </p:pic>
      <p:pic>
        <p:nvPicPr>
          <p:cNvPr id="20" name="Picture 19">
            <a:extLst>
              <a:ext uri="{FF2B5EF4-FFF2-40B4-BE49-F238E27FC236}">
                <a16:creationId xmlns:a16="http://schemas.microsoft.com/office/drawing/2014/main" id="{B9283994-2489-644E-B715-F70A6034B5CA}"/>
              </a:ext>
            </a:extLst>
          </p:cNvPr>
          <p:cNvPicPr>
            <a:picLocks noChangeAspect="1"/>
          </p:cNvPicPr>
          <p:nvPr userDrawn="1"/>
        </p:nvPicPr>
        <p:blipFill>
          <a:blip r:embed="rId3">
            <a:alphaModFix amt="20000"/>
            <a:extLst>
              <a:ext uri="{28A0092B-C50C-407E-A947-70E740481C1C}">
                <a14:useLocalDpi xmlns:a14="http://schemas.microsoft.com/office/drawing/2010/main"/>
              </a:ext>
            </a:extLst>
          </a:blip>
          <a:stretch>
            <a:fillRect/>
          </a:stretch>
        </p:blipFill>
        <p:spPr>
          <a:xfrm>
            <a:off x="10024024" y="261258"/>
            <a:ext cx="1637044" cy="225634"/>
          </a:xfrm>
          <a:prstGeom prst="rect">
            <a:avLst/>
          </a:prstGeom>
        </p:spPr>
      </p:pic>
      <p:sp>
        <p:nvSpPr>
          <p:cNvPr id="21" name="Half Frame 20">
            <a:hlinkClick action="ppaction://hlinkshowjump?jump=previousslide"/>
            <a:extLst>
              <a:ext uri="{FF2B5EF4-FFF2-40B4-BE49-F238E27FC236}">
                <a16:creationId xmlns:a16="http://schemas.microsoft.com/office/drawing/2014/main" id="{B00283DD-7814-ED4A-BE77-9623509FD85A}"/>
              </a:ext>
            </a:extLst>
          </p:cNvPr>
          <p:cNvSpPr/>
          <p:nvPr userDrawn="1"/>
        </p:nvSpPr>
        <p:spPr>
          <a:xfrm rot="18900000">
            <a:off x="315545"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3">
            <a:extLst>
              <a:ext uri="{FF2B5EF4-FFF2-40B4-BE49-F238E27FC236}">
                <a16:creationId xmlns:a16="http://schemas.microsoft.com/office/drawing/2014/main" id="{F471C789-B645-D048-8B8C-B5ED4DA10EF2}"/>
              </a:ext>
            </a:extLst>
          </p:cNvPr>
          <p:cNvSpPr>
            <a:spLocks noGrp="1"/>
          </p:cNvSpPr>
          <p:nvPr>
            <p:ph type="ftr" sz="quarter" idx="3"/>
          </p:nvPr>
        </p:nvSpPr>
        <p:spPr>
          <a:xfrm>
            <a:off x="11541511" y="6356350"/>
            <a:ext cx="548640" cy="365125"/>
          </a:xfrm>
          <a:prstGeom prst="rect">
            <a:avLst/>
          </a:prstGeom>
        </p:spPr>
        <p:txBody>
          <a:bodyPr vert="horz" lIns="91440" tIns="45720" rIns="91440" bIns="45720" rtlCol="0" anchor="ctr"/>
          <a:lstStyle>
            <a:lvl1pPr algn="ctr">
              <a:defRPr sz="1200" b="0" i="0">
                <a:solidFill>
                  <a:schemeClr val="bg1"/>
                </a:solidFill>
                <a:latin typeface="Segoe UI" panose="020b0502040204020203" pitchFamily="34" charset="0"/>
                <a:cs typeface="Segoe UI" panose="020b0502040204020203" pitchFamily="34" charset="0"/>
              </a:defRPr>
            </a:lvl1pPr>
          </a:lstStyle>
          <a:p>
            <a:pPr algn="ctr"/>
            <a:fld id="{51B49858-A98D-CB4B-BF59-6645B3D29665}" type="slidenum">
              <a:rPr lang="en-US" smtClean="0"/>
              <a:t>‹#›</a:t>
            </a:fld>
            <a:endParaRPr lang="en-US"/>
          </a:p>
        </p:txBody>
      </p:sp>
      <p:sp>
        <p:nvSpPr>
          <p:cNvPr id="2" name="Title 1">
            <a:extLst>
              <a:ext uri="{FF2B5EF4-FFF2-40B4-BE49-F238E27FC236}">
                <a16:creationId xmlns:a16="http://schemas.microsoft.com/office/drawing/2014/main" id="{705DC4B3-1BD5-0349-9C35-4A70348BCC8B}"/>
              </a:ext>
            </a:extLst>
          </p:cNvPr>
          <p:cNvSpPr>
            <a:spLocks noGrp="1"/>
          </p:cNvSpPr>
          <p:nvPr>
            <p:ph type="title" hasCustomPrompt="1"/>
          </p:nvPr>
        </p:nvSpPr>
        <p:spPr>
          <a:xfrm>
            <a:off x="1005836" y="1828800"/>
            <a:ext cx="4114800" cy="1188720"/>
          </a:xfrm>
          <a:prstGeom prst="rect">
            <a:avLst/>
          </a:prstGeom>
        </p:spPr>
        <p:txBody>
          <a:bodyPr anchor="b" anchorCtr="0"/>
          <a:lstStyle>
            <a:lvl1pPr>
              <a:defRPr sz="2400" b="1" i="0" spc="100" baseline="0">
                <a:solidFill>
                  <a:srgbClr val="000000"/>
                </a:solidFill>
                <a:latin typeface="Segoe UI" panose="020b0502040204020203" pitchFamily="34" charset="0"/>
                <a:cs typeface="Segoe UI" panose="020b0502040204020203" pitchFamily="34" charset="0"/>
              </a:defRPr>
            </a:lvl1pPr>
          </a:lstStyle>
          <a:p>
            <a:r>
              <a:rPr lang="en-US"/>
              <a:t>[TITLE]</a:t>
            </a:r>
          </a:p>
        </p:txBody>
      </p:sp>
      <p:sp>
        <p:nvSpPr>
          <p:cNvPr id="17" name="Text Placeholder 14">
            <a:extLst>
              <a:ext uri="{FF2B5EF4-FFF2-40B4-BE49-F238E27FC236}">
                <a16:creationId xmlns:a16="http://schemas.microsoft.com/office/drawing/2014/main" id="{27BB8670-0E37-D343-B996-F146DB465663}"/>
              </a:ext>
            </a:extLst>
          </p:cNvPr>
          <p:cNvSpPr>
            <a:spLocks noGrp="1"/>
          </p:cNvSpPr>
          <p:nvPr>
            <p:ph type="body" sz="quarter" idx="10" hasCustomPrompt="1"/>
          </p:nvPr>
        </p:nvSpPr>
        <p:spPr>
          <a:xfrm>
            <a:off x="5852160" y="1645920"/>
            <a:ext cx="5212080" cy="4754880"/>
          </a:xfrm>
          <a:prstGeom prst="rect">
            <a:avLst/>
          </a:prstGeom>
        </p:spPr>
        <p:txBody>
          <a:bodyPr anchor="ctr"/>
          <a:lstStyle>
            <a:lvl1pPr>
              <a:lnSpc>
                <a:spcPct val="120000"/>
              </a:lnSpc>
              <a:spcBef>
                <a:spcPts val="2000"/>
              </a:spcBef>
              <a:defRPr lang="en-US" sz="1400" b="1" i="0" kern="1200" cap="none" baseline="0" smtClean="0">
                <a:solidFill>
                  <a:schemeClr val="tx2">
                    <a:lumMod val="50000"/>
                  </a:schemeClr>
                </a:solidFill>
                <a:latin typeface="Segoe UI Semibold" panose="020b0502040204020203" pitchFamily="34" charset="0"/>
                <a:ea typeface="+mn-ea"/>
                <a:cs typeface="Segoe UI Semibold" panose="020b0502040204020203" pitchFamily="34" charset="0"/>
              </a:defRPr>
            </a:lvl1pPr>
            <a:lvl2pPr>
              <a:lnSpc>
                <a:spcPct val="120000"/>
              </a:lnSpc>
              <a:spcBef>
                <a:spcPts val="600"/>
              </a:spcBef>
              <a:defRPr sz="1200"/>
            </a:lvl2pPr>
            <a:lvl3pPr>
              <a:defRPr sz="1200"/>
            </a:lvl3pPr>
            <a:lvl4pPr>
              <a:defRPr sz="1200"/>
            </a:lvl4pPr>
          </a:lstStyle>
          <a:p>
            <a:pPr lvl="0"/>
            <a:r>
              <a:rPr lang="en-US"/>
              <a:t>Click to edit master text styles</a:t>
            </a:r>
          </a:p>
          <a:p>
            <a:pPr lvl="1"/>
            <a:r>
              <a:rPr lang="en-US"/>
              <a:t>Second level</a:t>
            </a:r>
          </a:p>
          <a:p>
            <a:pPr lvl="2"/>
            <a:r>
              <a:rPr lang="en-US"/>
              <a:t>Third Level</a:t>
            </a:r>
          </a:p>
          <a:p>
            <a:pPr lvl="3"/>
            <a:r>
              <a:rPr lang="en-US"/>
              <a:t>Forth Level</a:t>
            </a:r>
          </a:p>
        </p:txBody>
      </p:sp>
      <p:cxnSp>
        <p:nvCxnSpPr>
          <p:cNvPr id="32" name="Straight Connector 31">
            <a:extLst>
              <a:ext uri="{FF2B5EF4-FFF2-40B4-BE49-F238E27FC236}">
                <a16:creationId xmlns:a16="http://schemas.microsoft.com/office/drawing/2014/main" id="{7727D538-C3A7-E342-B418-A4743ECEAE4C}"/>
              </a:ext>
            </a:extLst>
          </p:cNvPr>
          <p:cNvCxnSpPr/>
          <p:nvPr userDrawn="1"/>
        </p:nvCxnSpPr>
        <p:spPr>
          <a:xfrm>
            <a:off x="274320" y="6444205"/>
            <a:ext cx="2468880"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4B34924-D90F-F64B-B9DF-11C1014CBA0B}"/>
              </a:ext>
            </a:extLst>
          </p:cNvPr>
          <p:cNvSpPr txBox="1"/>
          <p:nvPr userDrawn="1"/>
        </p:nvSpPr>
        <p:spPr>
          <a:xfrm>
            <a:off x="182880" y="6447099"/>
            <a:ext cx="3208502" cy="276999"/>
          </a:xfrm>
          <a:prstGeom prst="rect">
            <a:avLst/>
          </a:prstGeom>
          <a:noFill/>
        </p:spPr>
        <p:txBody>
          <a:bodyPr wrap="square" rtlCol="0">
            <a:spAutoFit/>
          </a:bodyPr>
          <a:lstStyle/>
          <a:p>
            <a:pPr>
              <a:defRPr/>
            </a:pPr>
            <a:r>
              <a:rPr lang="en-US" sz="600" kern="1200" spc="50" baseline="0">
                <a:solidFill>
                  <a:schemeClr val="tx2"/>
                </a:solidFill>
                <a:latin typeface="Segoe UI" panose="020b0502040204020203" pitchFamily="34" charset="0"/>
                <a:cs typeface="Segoe UI" panose="020b0502040204020203" pitchFamily="34" charset="0"/>
              </a:rPr>
              <a:t>DINSMORE &amp; SHOHL LLP • LEGAL COUNSEL • DINSMORE.COM</a:t>
            </a:r>
          </a:p>
          <a:p>
            <a:pPr>
              <a:defRPr/>
            </a:pPr>
            <a:r>
              <a:rPr lang="en-US" sz="600" kern="1200" spc="50" baseline="0">
                <a:solidFill>
                  <a:schemeClr val="tx2"/>
                </a:solidFill>
                <a:latin typeface="Segoe UI" panose="020b0502040204020203" pitchFamily="34" charset="0"/>
                <a:cs typeface="Segoe UI" panose="020b0502040204020203" pitchFamily="34" charset="0"/>
              </a:rPr>
              <a:t>© 2021. ALL RIGHTS RESERVED</a:t>
            </a:r>
          </a:p>
        </p:txBody>
      </p:sp>
    </p:spTree>
    <p:extLst>
      <p:ext uri="{BB962C8B-B14F-4D97-AF65-F5344CB8AC3E}">
        <p14:creationId xmlns:p14="http://schemas.microsoft.com/office/powerpoint/2010/main" val="3952832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5_Content_Light Gray">
    <p:spTree>
      <p:nvGrpSpPr>
        <p:cNvPr id="1" name=""/>
        <p:cNvGrpSpPr/>
        <p:nvPr/>
      </p:nvGrpSpPr>
      <p:grpSpPr>
        <a:xfrm>
          <a:off x="0" y="0"/>
          <a:ext cx="0" cy="0"/>
        </a:xfrm>
      </p:grpSpPr>
      <p:grpSp>
        <p:nvGrpSpPr>
          <p:cNvPr id="24" name="Group 23">
            <a:extLst>
              <a:ext uri="{FF2B5EF4-FFF2-40B4-BE49-F238E27FC236}">
                <a16:creationId xmlns:a16="http://schemas.microsoft.com/office/drawing/2014/main" id="{E386CD85-5D20-4C49-8E94-EB4F2CB6CB1E}"/>
              </a:ext>
            </a:extLst>
          </p:cNvPr>
          <p:cNvGrpSpPr/>
          <p:nvPr userDrawn="1"/>
        </p:nvGrpSpPr>
        <p:grpSpPr>
          <a:xfrm>
            <a:off x="-2226" y="0"/>
            <a:ext cx="6566045" cy="6862499"/>
            <a:chOff x="-969732" y="0"/>
            <a:chExt cx="6566045" cy="6862499"/>
          </a:xfrm>
        </p:grpSpPr>
        <p:sp>
          <p:nvSpPr>
            <p:cNvPr id="25" name="Parallelogram 24">
              <a:extLst>
                <a:ext uri="{FF2B5EF4-FFF2-40B4-BE49-F238E27FC236}">
                  <a16:creationId xmlns:a16="http://schemas.microsoft.com/office/drawing/2014/main" id="{DB70D855-BB28-A94A-816D-CCD8AB990F24}"/>
                </a:ext>
              </a:extLst>
            </p:cNvPr>
            <p:cNvSpPr/>
            <p:nvPr userDrawn="1"/>
          </p:nvSpPr>
          <p:spPr>
            <a:xfrm>
              <a:off x="1838699" y="0"/>
              <a:ext cx="3757614" cy="6858001"/>
            </a:xfrm>
            <a:prstGeom prst="parallelogram">
              <a:avLst>
                <a:gd name="adj" fmla="val 941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19">
              <a:extLst>
                <a:ext uri="{FF2B5EF4-FFF2-40B4-BE49-F238E27FC236}">
                  <a16:creationId xmlns:a16="http://schemas.microsoft.com/office/drawing/2014/main" id="{465E385F-9A30-9949-8530-C713BA6C0CD9}"/>
                </a:ext>
              </a:extLst>
            </p:cNvPr>
            <p:cNvSpPr/>
            <p:nvPr userDrawn="1"/>
          </p:nvSpPr>
          <p:spPr>
            <a:xfrm rot="10800000" flipH="1">
              <a:off x="-969732" y="0"/>
              <a:ext cx="6356588" cy="6862499"/>
            </a:xfrm>
            <a:custGeom>
              <a:gdLst>
                <a:gd name="connsiteX0" fmla="*/ 695 w 6356588"/>
                <a:gd name="connsiteY0" fmla="*/ 6862499 h 6862499"/>
                <a:gd name="connsiteX1" fmla="*/ 698 w 6356588"/>
                <a:gd name="connsiteY1" fmla="*/ 0 h 6862499"/>
                <a:gd name="connsiteX2" fmla="*/ 2820011 w 6356588"/>
                <a:gd name="connsiteY2" fmla="*/ 4498 h 6862499"/>
                <a:gd name="connsiteX3" fmla="*/ 6356588 w 6356588"/>
                <a:gd name="connsiteY3" fmla="*/ 6862499 h 6862499"/>
                <a:gd name="connsiteX4" fmla="*/ 695 w 6356588"/>
                <a:gd name="connsiteY4" fmla="*/ 6862499 h 6862499"/>
              </a:gdLst>
              <a:cxnLst>
                <a:cxn ang="0">
                  <a:pos x="connsiteX0" y="connsiteY0"/>
                </a:cxn>
                <a:cxn ang="0">
                  <a:pos x="connsiteX1" y="connsiteY1"/>
                </a:cxn>
                <a:cxn ang="0">
                  <a:pos x="connsiteX2" y="connsiteY2"/>
                </a:cxn>
                <a:cxn ang="0">
                  <a:pos x="connsiteX3" y="connsiteY3"/>
                </a:cxn>
                <a:cxn ang="0">
                  <a:pos x="connsiteX4" y="connsiteY4"/>
                </a:cxn>
              </a:cxnLst>
              <a:rect l="l" t="t" r="r" b="b"/>
              <a:pathLst>
                <a:path w="6356588" h="6862499">
                  <a:moveTo>
                    <a:pt x="695" y="6862499"/>
                  </a:moveTo>
                  <a:cubicBezTo>
                    <a:pt x="-1714" y="4581368"/>
                    <a:pt x="3107" y="2281131"/>
                    <a:pt x="698" y="0"/>
                  </a:cubicBezTo>
                  <a:lnTo>
                    <a:pt x="2820011" y="4498"/>
                  </a:lnTo>
                  <a:lnTo>
                    <a:pt x="6356588" y="6862499"/>
                  </a:lnTo>
                  <a:lnTo>
                    <a:pt x="695" y="686249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a:extLst>
              <a:ext uri="{FF2B5EF4-FFF2-40B4-BE49-F238E27FC236}">
                <a16:creationId xmlns:a16="http://schemas.microsoft.com/office/drawing/2014/main" id="{3137E53E-915A-2A4C-89DC-5A607D5C0B99}"/>
              </a:ext>
            </a:extLst>
          </p:cNvPr>
          <p:cNvPicPr>
            <a:picLocks noChangeAspect="1"/>
          </p:cNvPicPr>
          <p:nvPr userDrawn="1"/>
        </p:nvPicPr>
        <p:blipFill>
          <a:blip r:embed="rId1">
            <a:extLst>
              <a:ext uri="{28A0092B-C50C-407E-A947-70E740481C1C}">
                <a14:useLocalDpi xmlns:a14="http://schemas.microsoft.com/office/drawing/2010/main"/>
              </a:ext>
            </a:extLst>
          </a:blip>
          <a:stretch>
            <a:fillRect/>
          </a:stretch>
        </p:blipFill>
        <p:spPr>
          <a:xfrm>
            <a:off x="10185722" y="0"/>
            <a:ext cx="2006278" cy="6858000"/>
          </a:xfrm>
          <a:prstGeom prst="rect">
            <a:avLst/>
          </a:prstGeom>
        </p:spPr>
      </p:pic>
      <p:sp>
        <p:nvSpPr>
          <p:cNvPr id="16" name="Half Frame 15">
            <a:hlinkClick action="ppaction://hlinkshowjump?jump=nextslide"/>
            <a:extLst>
              <a:ext uri="{FF2B5EF4-FFF2-40B4-BE49-F238E27FC236}">
                <a16:creationId xmlns:a16="http://schemas.microsoft.com/office/drawing/2014/main" id="{0A4D88ED-31CB-B14E-A9F3-8C712617269A}"/>
              </a:ext>
            </a:extLst>
          </p:cNvPr>
          <p:cNvSpPr/>
          <p:nvPr userDrawn="1"/>
        </p:nvSpPr>
        <p:spPr>
          <a:xfrm rot="8100000">
            <a:off x="11602004"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a:hlinkClick action="ppaction://hlinkshowjump?jump=firstslide"/>
            <a:extLst>
              <a:ext uri="{FF2B5EF4-FFF2-40B4-BE49-F238E27FC236}">
                <a16:creationId xmlns:a16="http://schemas.microsoft.com/office/drawing/2014/main" id="{7337E4BB-5CA8-3A49-B307-EEBEC285292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768583" y="206255"/>
            <a:ext cx="243351" cy="240632"/>
          </a:xfrm>
          <a:prstGeom prst="rect">
            <a:avLst/>
          </a:prstGeom>
        </p:spPr>
      </p:pic>
      <p:pic>
        <p:nvPicPr>
          <p:cNvPr id="20" name="Picture 19">
            <a:extLst>
              <a:ext uri="{FF2B5EF4-FFF2-40B4-BE49-F238E27FC236}">
                <a16:creationId xmlns:a16="http://schemas.microsoft.com/office/drawing/2014/main" id="{B9283994-2489-644E-B715-F70A6034B5CA}"/>
              </a:ext>
            </a:extLst>
          </p:cNvPr>
          <p:cNvPicPr>
            <a:picLocks noChangeAspect="1"/>
          </p:cNvPicPr>
          <p:nvPr userDrawn="1"/>
        </p:nvPicPr>
        <p:blipFill>
          <a:blip r:embed="rId3">
            <a:alphaModFix amt="20000"/>
            <a:extLst>
              <a:ext uri="{28A0092B-C50C-407E-A947-70E740481C1C}">
                <a14:useLocalDpi xmlns:a14="http://schemas.microsoft.com/office/drawing/2010/main"/>
              </a:ext>
            </a:extLst>
          </a:blip>
          <a:stretch>
            <a:fillRect/>
          </a:stretch>
        </p:blipFill>
        <p:spPr>
          <a:xfrm>
            <a:off x="10024024" y="261258"/>
            <a:ext cx="1637044" cy="225634"/>
          </a:xfrm>
          <a:prstGeom prst="rect">
            <a:avLst/>
          </a:prstGeom>
        </p:spPr>
      </p:pic>
      <p:sp>
        <p:nvSpPr>
          <p:cNvPr id="21" name="Half Frame 20">
            <a:hlinkClick action="ppaction://hlinkshowjump?jump=previousslide"/>
            <a:extLst>
              <a:ext uri="{FF2B5EF4-FFF2-40B4-BE49-F238E27FC236}">
                <a16:creationId xmlns:a16="http://schemas.microsoft.com/office/drawing/2014/main" id="{B00283DD-7814-ED4A-BE77-9623509FD85A}"/>
              </a:ext>
            </a:extLst>
          </p:cNvPr>
          <p:cNvSpPr/>
          <p:nvPr userDrawn="1"/>
        </p:nvSpPr>
        <p:spPr>
          <a:xfrm rot="18900000">
            <a:off x="315545" y="3269055"/>
            <a:ext cx="318562" cy="318562"/>
          </a:xfrm>
          <a:prstGeom prst="halfFrame">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ooter Placeholder 3">
            <a:extLst>
              <a:ext uri="{FF2B5EF4-FFF2-40B4-BE49-F238E27FC236}">
                <a16:creationId xmlns:a16="http://schemas.microsoft.com/office/drawing/2014/main" id="{F471C789-B645-D048-8B8C-B5ED4DA10EF2}"/>
              </a:ext>
            </a:extLst>
          </p:cNvPr>
          <p:cNvSpPr>
            <a:spLocks noGrp="1"/>
          </p:cNvSpPr>
          <p:nvPr>
            <p:ph type="ftr" sz="quarter" idx="3"/>
          </p:nvPr>
        </p:nvSpPr>
        <p:spPr>
          <a:xfrm>
            <a:off x="11541511" y="6356350"/>
            <a:ext cx="548640" cy="365125"/>
          </a:xfrm>
          <a:prstGeom prst="rect">
            <a:avLst/>
          </a:prstGeom>
        </p:spPr>
        <p:txBody>
          <a:bodyPr vert="horz" lIns="91440" tIns="45720" rIns="91440" bIns="45720" rtlCol="0" anchor="ctr"/>
          <a:lstStyle>
            <a:lvl1pPr algn="ctr">
              <a:defRPr sz="1200" b="0" i="0">
                <a:solidFill>
                  <a:schemeClr val="bg1"/>
                </a:solidFill>
                <a:latin typeface="Segoe UI" panose="020b0502040204020203" pitchFamily="34" charset="0"/>
                <a:cs typeface="Segoe UI" panose="020b0502040204020203" pitchFamily="34" charset="0"/>
              </a:defRPr>
            </a:lvl1pPr>
          </a:lstStyle>
          <a:p>
            <a:pPr algn="ctr"/>
            <a:fld id="{51B49858-A98D-CB4B-BF59-6645B3D29665}" type="slidenum">
              <a:rPr lang="en-US" smtClean="0"/>
              <a:t>‹#›</a:t>
            </a:fld>
            <a:endParaRPr lang="en-US"/>
          </a:p>
        </p:txBody>
      </p:sp>
      <p:sp>
        <p:nvSpPr>
          <p:cNvPr id="2" name="Title 1">
            <a:extLst>
              <a:ext uri="{FF2B5EF4-FFF2-40B4-BE49-F238E27FC236}">
                <a16:creationId xmlns:a16="http://schemas.microsoft.com/office/drawing/2014/main" id="{705DC4B3-1BD5-0349-9C35-4A70348BCC8B}"/>
              </a:ext>
            </a:extLst>
          </p:cNvPr>
          <p:cNvSpPr>
            <a:spLocks noGrp="1"/>
          </p:cNvSpPr>
          <p:nvPr>
            <p:ph type="title" hasCustomPrompt="1"/>
          </p:nvPr>
        </p:nvSpPr>
        <p:spPr>
          <a:xfrm>
            <a:off x="1005836" y="1828800"/>
            <a:ext cx="4114800" cy="1188720"/>
          </a:xfrm>
          <a:prstGeom prst="rect">
            <a:avLst/>
          </a:prstGeom>
        </p:spPr>
        <p:txBody>
          <a:bodyPr anchor="b" anchorCtr="0"/>
          <a:lstStyle>
            <a:lvl1pPr>
              <a:defRPr sz="2400" b="1" i="0" spc="100" baseline="0">
                <a:solidFill>
                  <a:srgbClr val="000000"/>
                </a:solidFill>
                <a:latin typeface="Segoe UI" panose="020b0502040204020203" pitchFamily="34" charset="0"/>
                <a:cs typeface="Segoe UI" panose="020b0502040204020203" pitchFamily="34" charset="0"/>
              </a:defRPr>
            </a:lvl1pPr>
          </a:lstStyle>
          <a:p>
            <a:r>
              <a:rPr lang="en-US"/>
              <a:t>[TITLE]</a:t>
            </a:r>
          </a:p>
        </p:txBody>
      </p:sp>
      <p:sp>
        <p:nvSpPr>
          <p:cNvPr id="17" name="Text Placeholder 14">
            <a:extLst>
              <a:ext uri="{FF2B5EF4-FFF2-40B4-BE49-F238E27FC236}">
                <a16:creationId xmlns:a16="http://schemas.microsoft.com/office/drawing/2014/main" id="{27BB8670-0E37-D343-B996-F146DB465663}"/>
              </a:ext>
            </a:extLst>
          </p:cNvPr>
          <p:cNvSpPr>
            <a:spLocks noGrp="1"/>
          </p:cNvSpPr>
          <p:nvPr>
            <p:ph type="body" sz="quarter" idx="10" hasCustomPrompt="1"/>
          </p:nvPr>
        </p:nvSpPr>
        <p:spPr>
          <a:xfrm>
            <a:off x="5852160" y="1645920"/>
            <a:ext cx="5212080" cy="4754880"/>
          </a:xfrm>
          <a:prstGeom prst="rect">
            <a:avLst/>
          </a:prstGeom>
        </p:spPr>
        <p:txBody>
          <a:bodyPr anchor="ctr"/>
          <a:lstStyle>
            <a:lvl1pPr>
              <a:lnSpc>
                <a:spcPct val="120000"/>
              </a:lnSpc>
              <a:spcBef>
                <a:spcPts val="2000"/>
              </a:spcBef>
              <a:defRPr lang="en-US" sz="1400" b="1" i="0" kern="1200" cap="none" baseline="0" smtClean="0">
                <a:solidFill>
                  <a:schemeClr val="tx2">
                    <a:lumMod val="50000"/>
                  </a:schemeClr>
                </a:solidFill>
                <a:latin typeface="Segoe UI Semibold" panose="020b0502040204020203" pitchFamily="34" charset="0"/>
                <a:ea typeface="+mn-ea"/>
                <a:cs typeface="Segoe UI Semibold" panose="020b0502040204020203" pitchFamily="34" charset="0"/>
              </a:defRPr>
            </a:lvl1pPr>
            <a:lvl2pPr>
              <a:lnSpc>
                <a:spcPct val="120000"/>
              </a:lnSpc>
              <a:spcBef>
                <a:spcPts val="600"/>
              </a:spcBef>
              <a:defRPr sz="1200"/>
            </a:lvl2pPr>
            <a:lvl3pPr>
              <a:defRPr sz="1200"/>
            </a:lvl3pPr>
            <a:lvl4pPr>
              <a:defRPr sz="1200"/>
            </a:lvl4pPr>
          </a:lstStyle>
          <a:p>
            <a:pPr lvl="0"/>
            <a:r>
              <a:rPr lang="en-US"/>
              <a:t>Click to edit master text styles</a:t>
            </a:r>
          </a:p>
          <a:p>
            <a:pPr lvl="1"/>
            <a:r>
              <a:rPr lang="en-US"/>
              <a:t>Second level</a:t>
            </a:r>
          </a:p>
          <a:p>
            <a:pPr lvl="2"/>
            <a:r>
              <a:rPr lang="en-US"/>
              <a:t>Third Level</a:t>
            </a:r>
          </a:p>
          <a:p>
            <a:pPr lvl="3"/>
            <a:r>
              <a:rPr lang="en-US"/>
              <a:t>Forth Level</a:t>
            </a:r>
          </a:p>
        </p:txBody>
      </p:sp>
      <p:cxnSp>
        <p:nvCxnSpPr>
          <p:cNvPr id="32" name="Straight Connector 31">
            <a:extLst>
              <a:ext uri="{FF2B5EF4-FFF2-40B4-BE49-F238E27FC236}">
                <a16:creationId xmlns:a16="http://schemas.microsoft.com/office/drawing/2014/main" id="{7727D538-C3A7-E342-B418-A4743ECEAE4C}"/>
              </a:ext>
            </a:extLst>
          </p:cNvPr>
          <p:cNvCxnSpPr/>
          <p:nvPr userDrawn="1"/>
        </p:nvCxnSpPr>
        <p:spPr>
          <a:xfrm>
            <a:off x="274320" y="6444205"/>
            <a:ext cx="2468880"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74B34924-D90F-F64B-B9DF-11C1014CBA0B}"/>
              </a:ext>
            </a:extLst>
          </p:cNvPr>
          <p:cNvSpPr txBox="1"/>
          <p:nvPr userDrawn="1"/>
        </p:nvSpPr>
        <p:spPr>
          <a:xfrm>
            <a:off x="182880" y="6447099"/>
            <a:ext cx="3208502" cy="276999"/>
          </a:xfrm>
          <a:prstGeom prst="rect">
            <a:avLst/>
          </a:prstGeom>
          <a:noFill/>
        </p:spPr>
        <p:txBody>
          <a:bodyPr wrap="square" rtlCol="0">
            <a:spAutoFit/>
          </a:bodyPr>
          <a:lstStyle/>
          <a:p>
            <a:pPr>
              <a:defRPr/>
            </a:pPr>
            <a:r>
              <a:rPr lang="en-US" sz="600" kern="1200" spc="50" baseline="0">
                <a:solidFill>
                  <a:schemeClr val="tx2"/>
                </a:solidFill>
                <a:latin typeface="Segoe UI" panose="020b0502040204020203" pitchFamily="34" charset="0"/>
                <a:cs typeface="Segoe UI" panose="020b0502040204020203" pitchFamily="34" charset="0"/>
              </a:rPr>
              <a:t>DINSMORE &amp; SHOHL LLP • LEGAL COUNSEL • DINSMORE.COM</a:t>
            </a:r>
          </a:p>
          <a:p>
            <a:pPr>
              <a:defRPr/>
            </a:pPr>
            <a:r>
              <a:rPr lang="en-US" sz="600" kern="1200" spc="50" baseline="0">
                <a:solidFill>
                  <a:schemeClr val="tx2"/>
                </a:solidFill>
                <a:latin typeface="Segoe UI" panose="020b0502040204020203" pitchFamily="34" charset="0"/>
                <a:cs typeface="Segoe UI" panose="020b0502040204020203" pitchFamily="34" charset="0"/>
              </a:rPr>
              <a:t>© 2021. ALL RIGHTS RESERVED</a:t>
            </a:r>
          </a:p>
        </p:txBody>
      </p:sp>
    </p:spTree>
    <p:extLst>
      <p:ext uri="{BB962C8B-B14F-4D97-AF65-F5344CB8AC3E}">
        <p14:creationId xmlns:p14="http://schemas.microsoft.com/office/powerpoint/2010/main" val="2325080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A0564-13FE-4B59-965A-8108B4BBDB67}" type="datetimeFigureOut">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160D1-2FCF-441F-83D5-8D7E5ADBCBB7}" type="slidenum">
              <a:rPr lang="en-US" smtClean="0"/>
              <a:t>‹#›</a:t>
            </a:fld>
            <a:endParaRPr lang="en-US"/>
          </a:p>
        </p:txBody>
      </p:sp>
    </p:spTree>
    <p:extLst>
      <p:ext uri="{BB962C8B-B14F-4D97-AF65-F5344CB8AC3E}">
        <p14:creationId xmlns:p14="http://schemas.microsoft.com/office/powerpoint/2010/main" val="1020980020"/>
      </p:ext>
    </p:extLst>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4" r:id="rId4"/>
    <p:sldLayoutId id="2147483673" r:id="rId5"/>
    <p:sldLayoutId id="2147483688" r:id="rId6"/>
    <p:sldLayoutId id="2147483672" r:id="rId7"/>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6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4.png" /><Relationship Id="rId3" Type="http://schemas.openxmlformats.org/officeDocument/2006/relationships/image" Target="../media/image5.png" /></Relationships>
</file>

<file path=ppt/slides/_rels/slide70.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4.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5.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6.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7.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7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8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852160" y="1160585"/>
            <a:ext cx="4663440" cy="2039815"/>
          </a:xfrm>
        </p:spPr>
        <p:txBody>
          <a:bodyPr>
            <a:noAutofit/>
          </a:bodyPr>
          <a:lstStyle/>
          <a:p>
            <a:r>
              <a:rPr lang="en-US" sz="4000" smtClean="0"/>
              <a:t>Title IX Investigation Training</a:t>
            </a:r>
            <a:endParaRPr lang="en-US" sz="4000"/>
          </a:p>
        </p:txBody>
      </p:sp>
      <p:sp>
        <p:nvSpPr>
          <p:cNvPr id="3" name="Subtitle 2"/>
          <p:cNvSpPr>
            <a:spLocks noGrp="1"/>
          </p:cNvSpPr>
          <p:nvPr>
            <p:ph type="body" sz="quarter" idx="10"/>
          </p:nvPr>
        </p:nvSpPr>
        <p:spPr>
          <a:xfrm>
            <a:off x="5852160" y="1477108"/>
            <a:ext cx="5595425" cy="5662246"/>
          </a:xfrm>
        </p:spPr>
        <p:txBody>
          <a:bodyPr/>
          <a:lstStyle/>
          <a:p>
            <a:pPr marL="0" indent="0">
              <a:spcBef>
                <a:spcPct val="0"/>
              </a:spcBef>
              <a:buNone/>
            </a:pPr>
            <a:r>
              <a:rPr lang="en-US" sz="2800" smtClean="0"/>
              <a:t>Courtney Ross Samford</a:t>
            </a:r>
          </a:p>
          <a:p>
            <a:pPr marL="0" indent="0">
              <a:spcBef>
                <a:spcPct val="0"/>
              </a:spcBef>
              <a:buNone/>
            </a:pPr>
            <a:r>
              <a:rPr lang="en-US" sz="2800" smtClean="0"/>
              <a:t>Dinsmore &amp; Shohl LLP</a:t>
            </a:r>
          </a:p>
          <a:p>
            <a:endParaRPr lang="en-US"/>
          </a:p>
        </p:txBody>
      </p:sp>
    </p:spTree>
    <p:extLst>
      <p:ext uri="{BB962C8B-B14F-4D97-AF65-F5344CB8AC3E}">
        <p14:creationId xmlns:p14="http://schemas.microsoft.com/office/powerpoint/2010/main" val="872040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Jurisdiction/In the U.S.</a:t>
            </a:r>
            <a:endParaRPr lang="en-US"/>
          </a:p>
        </p:txBody>
      </p:sp>
      <p:sp>
        <p:nvSpPr>
          <p:cNvPr id="3" name="Content Placeholder 2"/>
          <p:cNvSpPr>
            <a:spLocks noGrp="1"/>
          </p:cNvSpPr>
          <p:nvPr>
            <p:ph type="body" sz="quarter" idx="10"/>
          </p:nvPr>
        </p:nvSpPr>
        <p:spPr/>
        <p:txBody>
          <a:bodyPr/>
          <a:lstStyle/>
          <a:p>
            <a:r>
              <a:rPr lang="en-US" smtClean="0"/>
              <a:t>International </a:t>
            </a:r>
            <a:r>
              <a:rPr lang="en-US"/>
              <a:t>students or foreign students studying in </a:t>
            </a:r>
            <a:r>
              <a:rPr lang="en-US" smtClean="0"/>
              <a:t>U.S. </a:t>
            </a:r>
            <a:r>
              <a:rPr lang="en-US"/>
              <a:t>are entitled to the same protections under Title IX as any other </a:t>
            </a:r>
            <a:r>
              <a:rPr lang="en-US" smtClean="0"/>
              <a:t>individuals.</a:t>
            </a:r>
          </a:p>
          <a:p>
            <a:endParaRPr lang="en-US" smtClean="0"/>
          </a:p>
          <a:p>
            <a:r>
              <a:rPr lang="en-US" smtClean="0"/>
              <a:t>Study abroad: </a:t>
            </a:r>
          </a:p>
          <a:p>
            <a:pPr lvl="1"/>
            <a:r>
              <a:rPr lang="en-US" smtClean="0"/>
              <a:t>Title IX’s jurisdiction only applies to persons and conduct within the U.S. (20 </a:t>
            </a:r>
            <a:r>
              <a:rPr lang="en-US"/>
              <a:t>U.S.C. § 1681(a</a:t>
            </a:r>
            <a:r>
              <a:rPr lang="en-US" smtClean="0"/>
              <a:t>)).  </a:t>
            </a:r>
          </a:p>
          <a:p>
            <a:pPr lvl="1"/>
            <a:r>
              <a:rPr lang="en-US" smtClean="0"/>
              <a:t>However, even if a formal Title IX complaint is dismissed on jurisdictional grounds, nothing precludes University from </a:t>
            </a:r>
            <a:r>
              <a:rPr lang="en-US"/>
              <a:t>addressing those allegations under </a:t>
            </a:r>
            <a:r>
              <a:rPr lang="en-US" smtClean="0"/>
              <a:t>its </a:t>
            </a:r>
            <a:r>
              <a:rPr lang="en-US"/>
              <a:t>own code of conduct. </a:t>
            </a:r>
            <a:endParaRPr lang="en-US" smtClean="0"/>
          </a:p>
        </p:txBody>
      </p:sp>
    </p:spTree>
    <p:extLst>
      <p:ext uri="{BB962C8B-B14F-4D97-AF65-F5344CB8AC3E}">
        <p14:creationId xmlns:p14="http://schemas.microsoft.com/office/powerpoint/2010/main" val="4242889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Notice of Complaint</a:t>
            </a:r>
            <a:endParaRPr lang="en-US"/>
          </a:p>
        </p:txBody>
      </p:sp>
      <p:sp>
        <p:nvSpPr>
          <p:cNvPr id="3" name="Content Placeholder 2"/>
          <p:cNvSpPr>
            <a:spLocks noGrp="1"/>
          </p:cNvSpPr>
          <p:nvPr>
            <p:ph type="body" sz="quarter" idx="10"/>
          </p:nvPr>
        </p:nvSpPr>
        <p:spPr/>
        <p:txBody>
          <a:bodyPr/>
          <a:lstStyle/>
          <a:p>
            <a:r>
              <a:rPr lang="en-US" smtClean="0"/>
              <a:t>Institutions may choose </a:t>
            </a:r>
            <a:r>
              <a:rPr lang="en-US"/>
              <a:t>whether to have </a:t>
            </a:r>
            <a:r>
              <a:rPr lang="en-US" smtClean="0"/>
              <a:t>mandatory reporting </a:t>
            </a:r>
            <a:r>
              <a:rPr lang="en-US"/>
              <a:t>for all employees, or to designate some employees to be confidential resources for college students to discuss sexual harassment without automatically triggering a </a:t>
            </a:r>
            <a:r>
              <a:rPr lang="en-US" smtClean="0"/>
              <a:t>report </a:t>
            </a:r>
            <a:r>
              <a:rPr lang="en-US"/>
              <a:t>to the Title IX office. </a:t>
            </a:r>
            <a:endParaRPr lang="en-US" smtClean="0"/>
          </a:p>
          <a:p>
            <a:r>
              <a:rPr lang="en-US" smtClean="0"/>
              <a:t>Notice </a:t>
            </a:r>
            <a:r>
              <a:rPr lang="en-US"/>
              <a:t>to a Title IX Coordinator, or to an official with authority to institute </a:t>
            </a:r>
            <a:r>
              <a:rPr lang="en-US" smtClean="0"/>
              <a:t>collective </a:t>
            </a:r>
            <a:r>
              <a:rPr lang="en-US"/>
              <a:t>measures on the recipient's behalf, charges a school with </a:t>
            </a:r>
            <a:r>
              <a:rPr lang="en-US" b="1"/>
              <a:t>actual knowledge</a:t>
            </a:r>
            <a:r>
              <a:rPr lang="en-US"/>
              <a:t> and triggers the school's response obligations.</a:t>
            </a:r>
          </a:p>
        </p:txBody>
      </p:sp>
    </p:spTree>
    <p:extLst>
      <p:ext uri="{BB962C8B-B14F-4D97-AF65-F5344CB8AC3E}">
        <p14:creationId xmlns:p14="http://schemas.microsoft.com/office/powerpoint/2010/main" val="2147882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“Sexual Harassment” for Title IX Purposes</a:t>
            </a:r>
            <a:endParaRPr lang="en-US"/>
          </a:p>
        </p:txBody>
      </p:sp>
      <p:sp>
        <p:nvSpPr>
          <p:cNvPr id="3" name="Content Placeholder 2"/>
          <p:cNvSpPr>
            <a:spLocks noGrp="1"/>
          </p:cNvSpPr>
          <p:nvPr>
            <p:ph type="body" sz="quarter" idx="10"/>
          </p:nvPr>
        </p:nvSpPr>
        <p:spPr/>
        <p:txBody>
          <a:bodyPr/>
          <a:lstStyle/>
          <a:p>
            <a:r>
              <a:rPr lang="en-US"/>
              <a:t>Sexual harassment means conduct on the basis of sex that satisfies one or more of the following:</a:t>
            </a:r>
          </a:p>
          <a:p>
            <a:pPr lvl="1"/>
            <a:r>
              <a:rPr lang="en-US"/>
              <a:t>(1) An employee of Asbury conditioning the provision of an aid, benefit, or service of Asbury on an individual's participation in unwelcome sexual conduct;</a:t>
            </a:r>
          </a:p>
          <a:p>
            <a:pPr lvl="1"/>
            <a:r>
              <a:rPr lang="en-US"/>
              <a:t>(2) Unwelcome conduct </a:t>
            </a:r>
            <a:r>
              <a:rPr lang="en-US" b="1"/>
              <a:t>determined by a reasonable person </a:t>
            </a:r>
            <a:r>
              <a:rPr lang="en-US"/>
              <a:t>to be so severe, pervasive, and objectively offensive that it effectively denies a person equal access to Asbury’s education program or activity; or</a:t>
            </a:r>
          </a:p>
          <a:p>
            <a:pPr lvl="1"/>
            <a:r>
              <a:rPr lang="en-US"/>
              <a:t>(3) “Sexual assault”, “dating violence”, “domestic violence”, or “</a:t>
            </a:r>
            <a:r>
              <a:rPr lang="en-US" smtClean="0"/>
              <a:t>stalking”</a:t>
            </a:r>
          </a:p>
        </p:txBody>
      </p:sp>
    </p:spTree>
    <p:extLst>
      <p:ext uri="{BB962C8B-B14F-4D97-AF65-F5344CB8AC3E}">
        <p14:creationId xmlns:p14="http://schemas.microsoft.com/office/powerpoint/2010/main" val="1799837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Deliberate Indifference Standard</a:t>
            </a:r>
            <a:endParaRPr lang="en-US"/>
          </a:p>
        </p:txBody>
      </p:sp>
      <p:sp>
        <p:nvSpPr>
          <p:cNvPr id="3" name="Content Placeholder 2"/>
          <p:cNvSpPr>
            <a:spLocks noGrp="1"/>
          </p:cNvSpPr>
          <p:nvPr>
            <p:ph type="body" sz="quarter" idx="10"/>
          </p:nvPr>
        </p:nvSpPr>
        <p:spPr/>
        <p:txBody>
          <a:bodyPr>
            <a:normAutofit/>
          </a:bodyPr>
          <a:lstStyle/>
          <a:p>
            <a:r>
              <a:rPr lang="en-US" smtClean="0"/>
              <a:t>Asbury must promptly </a:t>
            </a:r>
            <a:r>
              <a:rPr lang="en-US"/>
              <a:t>respond to actual knowledge of sexual harassment in the recipient’s education program or activity against a person in the United States in a manner that is not deliberately indifferent. </a:t>
            </a:r>
            <a:r>
              <a:rPr lang="en-US" smtClean="0"/>
              <a:t>(34 </a:t>
            </a:r>
            <a:r>
              <a:rPr lang="en-US"/>
              <a:t>C.F.R. § 106.44(a</a:t>
            </a:r>
            <a:r>
              <a:rPr lang="en-US" smtClean="0"/>
              <a:t>))</a:t>
            </a:r>
          </a:p>
          <a:p>
            <a:pPr lvl="1"/>
            <a:r>
              <a:rPr lang="en-US" smtClean="0"/>
              <a:t>In other words, the response cannot be clearly </a:t>
            </a:r>
            <a:r>
              <a:rPr lang="en-US"/>
              <a:t>unreasonable in light of the known circumstances. </a:t>
            </a:r>
            <a:endParaRPr lang="en-US" smtClean="0"/>
          </a:p>
          <a:p>
            <a:r>
              <a:rPr lang="en-US" smtClean="0"/>
              <a:t>Must treat the </a:t>
            </a:r>
            <a:r>
              <a:rPr lang="en-US"/>
              <a:t>parties equitably, which for a respondent means refraining from imposing disciplinary sanctions or other actions that are not supportive measures (as defined in 34 C.F.R. § 106.30) against a respondent, without following the 34 C.F.R. § 106.45 grievance </a:t>
            </a:r>
            <a:r>
              <a:rPr lang="en-US" smtClean="0"/>
              <a:t>process.</a:t>
            </a:r>
            <a:endParaRPr lang="en-US"/>
          </a:p>
        </p:txBody>
      </p:sp>
    </p:spTree>
    <p:extLst>
      <p:ext uri="{BB962C8B-B14F-4D97-AF65-F5344CB8AC3E}">
        <p14:creationId xmlns:p14="http://schemas.microsoft.com/office/powerpoint/2010/main" val="65025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Deliberate Indifference – Mandatory Response Obligations</a:t>
            </a:r>
            <a:endParaRPr lang="en-US"/>
          </a:p>
        </p:txBody>
      </p:sp>
      <p:sp>
        <p:nvSpPr>
          <p:cNvPr id="3" name="Content Placeholder 2"/>
          <p:cNvSpPr>
            <a:spLocks noGrp="1"/>
          </p:cNvSpPr>
          <p:nvPr>
            <p:ph type="body" sz="quarter" idx="10"/>
          </p:nvPr>
        </p:nvSpPr>
        <p:spPr/>
        <p:txBody>
          <a:bodyPr>
            <a:normAutofit/>
          </a:bodyPr>
          <a:lstStyle/>
          <a:p>
            <a:r>
              <a:rPr lang="en-US" smtClean="0"/>
              <a:t>Offer supportive </a:t>
            </a:r>
            <a:r>
              <a:rPr lang="en-US"/>
              <a:t>measures to the person alleged to be the victim </a:t>
            </a:r>
            <a:r>
              <a:rPr lang="en-US" smtClean="0"/>
              <a:t>(i.e. </a:t>
            </a:r>
            <a:r>
              <a:rPr lang="en-US"/>
              <a:t>the “complainant</a:t>
            </a:r>
            <a:r>
              <a:rPr lang="en-US" smtClean="0"/>
              <a:t>”)</a:t>
            </a:r>
          </a:p>
          <a:p>
            <a:r>
              <a:rPr lang="en-US" smtClean="0"/>
              <a:t>Title </a:t>
            </a:r>
            <a:r>
              <a:rPr lang="en-US"/>
              <a:t>IX Coordinator must promptly contact the complainant confidentially to </a:t>
            </a:r>
            <a:r>
              <a:rPr lang="en-US" smtClean="0"/>
              <a:t>discuss:</a:t>
            </a:r>
          </a:p>
          <a:p>
            <a:pPr lvl="1"/>
            <a:r>
              <a:rPr lang="en-US" smtClean="0"/>
              <a:t>the </a:t>
            </a:r>
            <a:r>
              <a:rPr lang="en-US"/>
              <a:t>availability of supportive measures, consider the complainant’s wishes with respect to supportive measures, inform the complainant of the availability of supportive measures with or without the filing of a formal complaint, and explain to the complainant the process for filing a formal complaint</a:t>
            </a:r>
            <a:r>
              <a:rPr lang="en-US" smtClean="0"/>
              <a:t>.</a:t>
            </a:r>
          </a:p>
          <a:p>
            <a:r>
              <a:rPr lang="en-US" smtClean="0"/>
              <a:t>Must </a:t>
            </a:r>
            <a:r>
              <a:rPr lang="en-US"/>
              <a:t>follow a grievance process that complies with the Final Rule before the imposition of any disciplinary sanctions or other actions that are not supportive measures, against a respondent. </a:t>
            </a:r>
          </a:p>
        </p:txBody>
      </p:sp>
    </p:spTree>
    <p:extLst>
      <p:ext uri="{BB962C8B-B14F-4D97-AF65-F5344CB8AC3E}">
        <p14:creationId xmlns:p14="http://schemas.microsoft.com/office/powerpoint/2010/main" val="698789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Deliberate Indifference – Mandatory Response Obligations</a:t>
            </a:r>
            <a:endParaRPr lang="en-US"/>
          </a:p>
        </p:txBody>
      </p:sp>
      <p:sp>
        <p:nvSpPr>
          <p:cNvPr id="3" name="Content Placeholder 2"/>
          <p:cNvSpPr>
            <a:spLocks noGrp="1"/>
          </p:cNvSpPr>
          <p:nvPr>
            <p:ph type="body" sz="quarter" idx="10"/>
          </p:nvPr>
        </p:nvSpPr>
        <p:spPr/>
        <p:txBody>
          <a:bodyPr>
            <a:normAutofit/>
          </a:bodyPr>
          <a:lstStyle/>
          <a:p>
            <a:r>
              <a:rPr lang="en-US" smtClean="0"/>
              <a:t>Must not </a:t>
            </a:r>
            <a:r>
              <a:rPr lang="en-US"/>
              <a:t>restrict rights protected under the U.S. Constitution, including the First Amendment, Fifth Amendment, and Fourteenth Amendment, when complying with Title IX. </a:t>
            </a:r>
          </a:p>
          <a:p>
            <a:r>
              <a:rPr lang="en-US" smtClean="0"/>
              <a:t>Must investigate sexual </a:t>
            </a:r>
            <a:r>
              <a:rPr lang="en-US"/>
              <a:t>harassment allegations in any formal complaint, which can be filed by a complainant, or signed by a Title IX Coordinator. </a:t>
            </a:r>
          </a:p>
          <a:p>
            <a:r>
              <a:rPr lang="en-US" smtClean="0"/>
              <a:t>Respect complainant’s wishes </a:t>
            </a:r>
            <a:r>
              <a:rPr lang="en-US"/>
              <a:t>with respect to whether the school investigates </a:t>
            </a:r>
            <a:r>
              <a:rPr lang="en-US" b="1" smtClean="0"/>
              <a:t>unless</a:t>
            </a:r>
            <a:r>
              <a:rPr lang="en-US" smtClean="0"/>
              <a:t> </a:t>
            </a:r>
            <a:r>
              <a:rPr lang="en-US"/>
              <a:t>the Title IX Coordinator determines that signing a formal complaint to initiate an investigation over the wishes of the complainant is not clearly unreasonable in light of the known circumstances</a:t>
            </a:r>
            <a:r>
              <a:rPr lang="en-US" smtClean="0"/>
              <a:t>.</a:t>
            </a:r>
          </a:p>
        </p:txBody>
      </p:sp>
    </p:spTree>
    <p:extLst>
      <p:ext uri="{BB962C8B-B14F-4D97-AF65-F5344CB8AC3E}">
        <p14:creationId xmlns:p14="http://schemas.microsoft.com/office/powerpoint/2010/main" val="624438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Definitions – Complainant and Respondent</a:t>
            </a:r>
            <a:endParaRPr lang="en-US"/>
          </a:p>
        </p:txBody>
      </p:sp>
      <p:sp>
        <p:nvSpPr>
          <p:cNvPr id="3" name="Content Placeholder 2"/>
          <p:cNvSpPr>
            <a:spLocks noGrp="1"/>
          </p:cNvSpPr>
          <p:nvPr>
            <p:ph type="body" sz="quarter" idx="10"/>
          </p:nvPr>
        </p:nvSpPr>
        <p:spPr/>
        <p:txBody>
          <a:bodyPr/>
          <a:lstStyle/>
          <a:p>
            <a:r>
              <a:rPr lang="en-US" smtClean="0"/>
              <a:t>Complainant is </a:t>
            </a:r>
            <a:r>
              <a:rPr lang="en-US"/>
              <a:t>as an individual who is alleged to be the victim of conduct that could constitute sexual harassment. </a:t>
            </a:r>
          </a:p>
          <a:p>
            <a:pPr lvl="1"/>
            <a:r>
              <a:rPr lang="en-US" smtClean="0"/>
              <a:t>Report may come from complainant or any third party.</a:t>
            </a:r>
          </a:p>
          <a:p>
            <a:pPr lvl="1"/>
            <a:r>
              <a:rPr lang="en-US" smtClean="0"/>
              <a:t>While </a:t>
            </a:r>
            <a:r>
              <a:rPr lang="en-US"/>
              <a:t>parents and guardians do not become complainants (or respondents), the Final Rule expressly recognizes the legal rights of parents and guardians to act on behalf of parties (including by filing formal complaints) in Title IX matters</a:t>
            </a:r>
            <a:r>
              <a:rPr lang="en-US" smtClean="0"/>
              <a:t>.</a:t>
            </a:r>
          </a:p>
          <a:p>
            <a:r>
              <a:rPr lang="en-US" smtClean="0"/>
              <a:t>Respondent is as </a:t>
            </a:r>
            <a:r>
              <a:rPr lang="en-US"/>
              <a:t>an individual who has been reported to be the perpetrator of conduct that could constitute sexual </a:t>
            </a:r>
            <a:r>
              <a:rPr lang="en-US" smtClean="0"/>
              <a:t>harassment.</a:t>
            </a:r>
            <a:endParaRPr lang="en-US"/>
          </a:p>
        </p:txBody>
      </p:sp>
    </p:spTree>
    <p:extLst>
      <p:ext uri="{BB962C8B-B14F-4D97-AF65-F5344CB8AC3E}">
        <p14:creationId xmlns:p14="http://schemas.microsoft.com/office/powerpoint/2010/main" val="1462137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Response to Notice of Complaint</a:t>
            </a:r>
            <a:endParaRPr lang="en-US"/>
          </a:p>
        </p:txBody>
      </p:sp>
      <p:sp>
        <p:nvSpPr>
          <p:cNvPr id="3" name="Content Placeholder 2"/>
          <p:cNvSpPr>
            <a:spLocks noGrp="1"/>
          </p:cNvSpPr>
          <p:nvPr>
            <p:ph type="body" sz="quarter" idx="10"/>
          </p:nvPr>
        </p:nvSpPr>
        <p:spPr/>
        <p:txBody>
          <a:bodyPr/>
          <a:lstStyle/>
          <a:p>
            <a:r>
              <a:rPr lang="en-US"/>
              <a:t>When a school has </a:t>
            </a:r>
            <a:r>
              <a:rPr lang="en-US" smtClean="0"/>
              <a:t>notice of complaint, </a:t>
            </a:r>
            <a:r>
              <a:rPr lang="en-US"/>
              <a:t>the Title IX Coordinator </a:t>
            </a:r>
            <a:r>
              <a:rPr lang="en-US" smtClean="0"/>
              <a:t>must:</a:t>
            </a:r>
          </a:p>
          <a:p>
            <a:pPr lvl="1"/>
            <a:r>
              <a:rPr lang="en-US" smtClean="0"/>
              <a:t>(1) Treat </a:t>
            </a:r>
            <a:r>
              <a:rPr lang="en-US"/>
              <a:t>complainants and respondents equitably</a:t>
            </a:r>
            <a:endParaRPr lang="en-US" smtClean="0"/>
          </a:p>
          <a:p>
            <a:pPr lvl="1"/>
            <a:r>
              <a:rPr lang="en-US" smtClean="0"/>
              <a:t>(2) Promptly </a:t>
            </a:r>
            <a:r>
              <a:rPr lang="en-US"/>
              <a:t>contact the complainant to discuss the availability of supportive </a:t>
            </a:r>
            <a:r>
              <a:rPr lang="en-US" smtClean="0"/>
              <a:t>measures;</a:t>
            </a:r>
          </a:p>
          <a:p>
            <a:pPr lvl="1"/>
            <a:r>
              <a:rPr lang="en-US" smtClean="0"/>
              <a:t>(3) Consider </a:t>
            </a:r>
            <a:r>
              <a:rPr lang="en-US"/>
              <a:t>the complainant’s wishes with respect to supportive </a:t>
            </a:r>
            <a:r>
              <a:rPr lang="en-US" smtClean="0"/>
              <a:t>measures;</a:t>
            </a:r>
          </a:p>
          <a:p>
            <a:pPr lvl="1"/>
            <a:r>
              <a:rPr lang="en-US" smtClean="0"/>
              <a:t>(</a:t>
            </a:r>
            <a:r>
              <a:rPr lang="en-US"/>
              <a:t>4</a:t>
            </a:r>
            <a:r>
              <a:rPr lang="en-US" smtClean="0"/>
              <a:t>) </a:t>
            </a:r>
            <a:r>
              <a:rPr lang="en-US"/>
              <a:t>Inform the complainant of the availability of supportive measures with or without the filing of a formal </a:t>
            </a:r>
            <a:r>
              <a:rPr lang="en-US" smtClean="0"/>
              <a:t>complaint; and </a:t>
            </a:r>
          </a:p>
          <a:p>
            <a:pPr lvl="1"/>
            <a:r>
              <a:rPr lang="en-US" smtClean="0"/>
              <a:t>(5) </a:t>
            </a:r>
            <a:r>
              <a:rPr lang="en-US"/>
              <a:t>Explain to the complainant the process for filing a formal complaint</a:t>
            </a:r>
            <a:r>
              <a:rPr lang="en-US" smtClean="0"/>
              <a:t>.</a:t>
            </a:r>
          </a:p>
          <a:p>
            <a:pPr lvl="1"/>
            <a:endParaRPr lang="en-US"/>
          </a:p>
          <a:p>
            <a:pPr lvl="1"/>
            <a:endParaRPr lang="en-US" smtClean="0"/>
          </a:p>
          <a:p>
            <a:pPr marL="112712" indent="0">
              <a:buNone/>
            </a:pPr>
            <a:endParaRPr lang="en-US"/>
          </a:p>
        </p:txBody>
      </p:sp>
    </p:spTree>
    <p:extLst>
      <p:ext uri="{BB962C8B-B14F-4D97-AF65-F5344CB8AC3E}">
        <p14:creationId xmlns:p14="http://schemas.microsoft.com/office/powerpoint/2010/main" val="2910439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Definitions – Supportive Measures</a:t>
            </a:r>
            <a:endParaRPr lang="en-US"/>
          </a:p>
        </p:txBody>
      </p:sp>
      <p:sp>
        <p:nvSpPr>
          <p:cNvPr id="3" name="Content Placeholder 2"/>
          <p:cNvSpPr>
            <a:spLocks noGrp="1"/>
          </p:cNvSpPr>
          <p:nvPr>
            <p:ph type="body" sz="quarter" idx="10"/>
          </p:nvPr>
        </p:nvSpPr>
        <p:spPr/>
        <p:txBody>
          <a:bodyPr>
            <a:normAutofit/>
          </a:bodyPr>
          <a:lstStyle/>
          <a:p>
            <a:r>
              <a:rPr lang="en-US" smtClean="0"/>
              <a:t>“Supportive </a:t>
            </a:r>
            <a:r>
              <a:rPr lang="en-US"/>
              <a:t>measures” </a:t>
            </a:r>
            <a:r>
              <a:rPr lang="en-US" smtClean="0"/>
              <a:t>are individualized </a:t>
            </a:r>
            <a:r>
              <a:rPr lang="en-US"/>
              <a:t>services reasonably available that are </a:t>
            </a:r>
            <a:r>
              <a:rPr lang="en-US" smtClean="0"/>
              <a:t>non-punitive</a:t>
            </a:r>
            <a:r>
              <a:rPr lang="en-US"/>
              <a:t>, non-disciplinary, and not unreasonably burdensome to the other party while designed to ensure equal educational access, protect safety, or deter sexual harassment. </a:t>
            </a:r>
          </a:p>
          <a:p>
            <a:r>
              <a:rPr lang="en-US" smtClean="0"/>
              <a:t>Selection of </a:t>
            </a:r>
            <a:r>
              <a:rPr lang="en-US"/>
              <a:t>supportive measures and remedies </a:t>
            </a:r>
            <a:r>
              <a:rPr lang="en-US" smtClean="0"/>
              <a:t>must be based </a:t>
            </a:r>
            <a:r>
              <a:rPr lang="en-US"/>
              <a:t>on what is not clearly unreasonable in light of the known </a:t>
            </a:r>
            <a:r>
              <a:rPr lang="en-US" smtClean="0"/>
              <a:t>circumstances.</a:t>
            </a:r>
          </a:p>
          <a:p>
            <a:r>
              <a:rPr lang="en-US" smtClean="0"/>
              <a:t>Regulations do not second-guess </a:t>
            </a:r>
            <a:r>
              <a:rPr lang="en-US"/>
              <a:t>a school’s disciplinary decisions, but requires the school to offer supportive measures, and provide remedies to a complainant whenever a respondent is found responsible.</a:t>
            </a:r>
          </a:p>
        </p:txBody>
      </p:sp>
    </p:spTree>
    <p:extLst>
      <p:ext uri="{BB962C8B-B14F-4D97-AF65-F5344CB8AC3E}">
        <p14:creationId xmlns:p14="http://schemas.microsoft.com/office/powerpoint/2010/main" val="3429964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Definitions – Supportive Measures</a:t>
            </a:r>
            <a:endParaRPr lang="en-US"/>
          </a:p>
        </p:txBody>
      </p:sp>
      <p:sp>
        <p:nvSpPr>
          <p:cNvPr id="3" name="Content Placeholder 2"/>
          <p:cNvSpPr>
            <a:spLocks noGrp="1"/>
          </p:cNvSpPr>
          <p:nvPr>
            <p:ph type="body" sz="quarter" idx="10"/>
          </p:nvPr>
        </p:nvSpPr>
        <p:spPr/>
        <p:txBody>
          <a:bodyPr>
            <a:normAutofit/>
          </a:bodyPr>
          <a:lstStyle/>
          <a:p>
            <a:r>
              <a:rPr lang="en-US" smtClean="0"/>
              <a:t>May </a:t>
            </a:r>
            <a:r>
              <a:rPr lang="en-US"/>
              <a:t>include 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a:t>
            </a:r>
            <a:r>
              <a:rPr lang="en-US" smtClean="0"/>
              <a:t>.</a:t>
            </a:r>
          </a:p>
          <a:p>
            <a:r>
              <a:rPr lang="en-US"/>
              <a:t>Must maintain as confidential any supportive measures provided to the complainant or respondent, to the extent that maintaining such confidentiality would not impair the ability of the recipient to provide the supportive </a:t>
            </a:r>
            <a:r>
              <a:rPr lang="en-US" smtClean="0"/>
              <a:t>measures.</a:t>
            </a:r>
          </a:p>
          <a:p>
            <a:r>
              <a:rPr lang="en-US" smtClean="0"/>
              <a:t>The </a:t>
            </a:r>
            <a:r>
              <a:rPr lang="en-US"/>
              <a:t>Title IX Coordinator is responsible for coordinating the effective implementation of supportive measures.</a:t>
            </a:r>
          </a:p>
        </p:txBody>
      </p:sp>
    </p:spTree>
    <p:extLst>
      <p:ext uri="{BB962C8B-B14F-4D97-AF65-F5344CB8AC3E}">
        <p14:creationId xmlns:p14="http://schemas.microsoft.com/office/powerpoint/2010/main" val="1133344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Title IX</a:t>
            </a:r>
            <a:endParaRPr lang="en-US"/>
          </a:p>
        </p:txBody>
      </p:sp>
      <p:sp>
        <p:nvSpPr>
          <p:cNvPr id="3" name="Content Placeholder 2"/>
          <p:cNvSpPr>
            <a:spLocks noGrp="1"/>
          </p:cNvSpPr>
          <p:nvPr>
            <p:ph type="body" sz="quarter" idx="10"/>
          </p:nvPr>
        </p:nvSpPr>
        <p:spPr>
          <a:xfrm>
            <a:off x="5120636" y="738554"/>
            <a:ext cx="6485210" cy="5662246"/>
          </a:xfrm>
        </p:spPr>
        <p:txBody>
          <a:bodyPr/>
          <a:lstStyle/>
          <a:p>
            <a:r>
              <a:rPr lang="en-US"/>
              <a:t>Title IX was enacted to ensure: “No person in the United States shall, on the basis of sex, be excluded from participation in, be denied the benefits of, or be subjected to discrimination under any education program or activity receiving Federal financial assistance.”</a:t>
            </a:r>
          </a:p>
        </p:txBody>
      </p:sp>
    </p:spTree>
    <p:extLst>
      <p:ext uri="{BB962C8B-B14F-4D97-AF65-F5344CB8AC3E}">
        <p14:creationId xmlns:p14="http://schemas.microsoft.com/office/powerpoint/2010/main" val="3392084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Documentation of Supportive Measures</a:t>
            </a:r>
            <a:endParaRPr lang="en-US"/>
          </a:p>
        </p:txBody>
      </p:sp>
      <p:sp>
        <p:nvSpPr>
          <p:cNvPr id="3" name="Content Placeholder 2"/>
          <p:cNvSpPr>
            <a:spLocks noGrp="1"/>
          </p:cNvSpPr>
          <p:nvPr>
            <p:ph type="body" sz="quarter" idx="10"/>
          </p:nvPr>
        </p:nvSpPr>
        <p:spPr/>
        <p:txBody>
          <a:bodyPr/>
          <a:lstStyle/>
          <a:p>
            <a:r>
              <a:rPr lang="en-US" smtClean="0"/>
              <a:t>Must </a:t>
            </a:r>
            <a:r>
              <a:rPr lang="en-US"/>
              <a:t>maintain records of any actions, including any supportive measures, taken in response to a report or formal complaint of sexual </a:t>
            </a:r>
            <a:r>
              <a:rPr lang="en-US" smtClean="0"/>
              <a:t>harassment.</a:t>
            </a:r>
          </a:p>
          <a:p>
            <a:r>
              <a:rPr lang="en-US" smtClean="0"/>
              <a:t>Must </a:t>
            </a:r>
            <a:r>
              <a:rPr lang="en-US"/>
              <a:t>document the basis for its conclusion that its response was not deliberately indifferent, and document that it has taken measures designed to restore or preserve equal access to the recipient’s education program or </a:t>
            </a:r>
            <a:r>
              <a:rPr lang="en-US" smtClean="0"/>
              <a:t>activity.</a:t>
            </a:r>
          </a:p>
          <a:p>
            <a:r>
              <a:rPr lang="en-US" smtClean="0"/>
              <a:t>If institution does </a:t>
            </a:r>
            <a:r>
              <a:rPr lang="en-US"/>
              <a:t>not provide a complainant with supportive measures, </a:t>
            </a:r>
            <a:r>
              <a:rPr lang="en-US" smtClean="0"/>
              <a:t>it must </a:t>
            </a:r>
            <a:r>
              <a:rPr lang="en-US"/>
              <a:t>document the reasons why such a response was not clearly unreasonable in light of the known </a:t>
            </a:r>
            <a:r>
              <a:rPr lang="en-US" smtClean="0"/>
              <a:t>circumstances.</a:t>
            </a:r>
            <a:endParaRPr lang="en-US"/>
          </a:p>
        </p:txBody>
      </p:sp>
    </p:spTree>
    <p:extLst>
      <p:ext uri="{BB962C8B-B14F-4D97-AF65-F5344CB8AC3E}">
        <p14:creationId xmlns:p14="http://schemas.microsoft.com/office/powerpoint/2010/main" val="4145317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Definitions – Formal Complaint</a:t>
            </a:r>
            <a:endParaRPr lang="en-US"/>
          </a:p>
        </p:txBody>
      </p:sp>
      <p:sp>
        <p:nvSpPr>
          <p:cNvPr id="3" name="Content Placeholder 2"/>
          <p:cNvSpPr>
            <a:spLocks noGrp="1"/>
          </p:cNvSpPr>
          <p:nvPr>
            <p:ph type="body" sz="quarter" idx="10"/>
          </p:nvPr>
        </p:nvSpPr>
        <p:spPr/>
        <p:txBody>
          <a:bodyPr>
            <a:normAutofit/>
          </a:bodyPr>
          <a:lstStyle/>
          <a:p>
            <a:r>
              <a:rPr lang="en-US" smtClean="0"/>
              <a:t>“Formal </a:t>
            </a:r>
            <a:r>
              <a:rPr lang="en-US"/>
              <a:t>complaint” </a:t>
            </a:r>
            <a:r>
              <a:rPr lang="en-US" smtClean="0"/>
              <a:t>is defined as </a:t>
            </a:r>
            <a:r>
              <a:rPr lang="en-US"/>
              <a:t>a document filed by a complainant or signed by the Title IX Coordinator alleging sexual harassment against a respondent and requesting that the school investigate the allegation of sexual </a:t>
            </a:r>
            <a:r>
              <a:rPr lang="en-US" smtClean="0"/>
              <a:t>harassment.</a:t>
            </a:r>
          </a:p>
          <a:p>
            <a:pPr lvl="1"/>
            <a:r>
              <a:rPr lang="en-US" smtClean="0"/>
              <a:t>May </a:t>
            </a:r>
            <a:r>
              <a:rPr lang="en-US"/>
              <a:t>be filed with the Title IX Coordinator in person, by mail, or by electronic mail, by using the contact information required to be listed for the Title IX Coordinator under the Final Rule, and by any additional method designated by the school. </a:t>
            </a:r>
          </a:p>
          <a:p>
            <a:pPr lvl="1"/>
            <a:r>
              <a:rPr lang="en-US" smtClean="0"/>
              <a:t>The </a:t>
            </a:r>
            <a:r>
              <a:rPr lang="en-US"/>
              <a:t>phrase “document filed by a complainant” means a document or electronic submission (such as by e-mail or through an online portal provided for this purpose by the school) that contains the complainant’s physical or digital signature, or otherwise indicates that the complainant is the person filing the formal complaint.</a:t>
            </a:r>
          </a:p>
        </p:txBody>
      </p:sp>
    </p:spTree>
    <p:extLst>
      <p:ext uri="{BB962C8B-B14F-4D97-AF65-F5344CB8AC3E}">
        <p14:creationId xmlns:p14="http://schemas.microsoft.com/office/powerpoint/2010/main" val="3066399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No Anonymous Formal </a:t>
            </a:r>
            <a:r>
              <a:rPr lang="en-US"/>
              <a:t>C</a:t>
            </a:r>
            <a:r>
              <a:rPr lang="en-US" smtClean="0"/>
              <a:t>omplaints</a:t>
            </a:r>
            <a:endParaRPr lang="en-US"/>
          </a:p>
        </p:txBody>
      </p:sp>
      <p:sp>
        <p:nvSpPr>
          <p:cNvPr id="3" name="Content Placeholder 2"/>
          <p:cNvSpPr>
            <a:spLocks noGrp="1"/>
          </p:cNvSpPr>
          <p:nvPr>
            <p:ph type="body" sz="quarter" idx="10"/>
          </p:nvPr>
        </p:nvSpPr>
        <p:spPr/>
        <p:txBody>
          <a:bodyPr>
            <a:normAutofit/>
          </a:bodyPr>
          <a:lstStyle/>
          <a:p>
            <a:r>
              <a:rPr lang="en-US"/>
              <a:t>A formal complaint initiates </a:t>
            </a:r>
            <a:r>
              <a:rPr lang="en-US" smtClean="0"/>
              <a:t>the </a:t>
            </a:r>
            <a:r>
              <a:rPr lang="en-US"/>
              <a:t>grievance process (i.e., an investigation and adjudication of allegations of sexual harassment). </a:t>
            </a:r>
            <a:endParaRPr lang="en-US" smtClean="0"/>
          </a:p>
          <a:p>
            <a:r>
              <a:rPr lang="en-US" smtClean="0"/>
              <a:t>A </a:t>
            </a:r>
            <a:r>
              <a:rPr lang="en-US"/>
              <a:t>complainant </a:t>
            </a:r>
            <a:r>
              <a:rPr lang="en-US" smtClean="0"/>
              <a:t>cannot </a:t>
            </a:r>
            <a:r>
              <a:rPr lang="en-US"/>
              <a:t>file a formal complaint anonymously because § 106.30 </a:t>
            </a:r>
            <a:r>
              <a:rPr lang="en-US" smtClean="0"/>
              <a:t>requires the document </a:t>
            </a:r>
            <a:r>
              <a:rPr lang="en-US"/>
              <a:t>or electronic submission (such as an e-mail or using an online portal provided for this purpose by the recipient</a:t>
            </a:r>
            <a:r>
              <a:rPr lang="en-US" smtClean="0"/>
              <a:t>) to contain </a:t>
            </a:r>
            <a:r>
              <a:rPr lang="en-US"/>
              <a:t>the complainant’s physical or digital signature or otherwise indicates that the complainant is the person filing the formal complaint. </a:t>
            </a:r>
            <a:endParaRPr lang="en-US" smtClean="0"/>
          </a:p>
          <a:p>
            <a:r>
              <a:rPr lang="en-US" smtClean="0"/>
              <a:t>The </a:t>
            </a:r>
            <a:r>
              <a:rPr lang="en-US"/>
              <a:t>final regulations require a recipient to send written notice of the allegations to both parties upon receiving a formal complaint. The written notice of allegations under § 106.45(b)(2) must include certain details about the allegations, including the identity of the parties, if </a:t>
            </a:r>
            <a:r>
              <a:rPr lang="en-US" smtClean="0"/>
              <a:t>known.</a:t>
            </a:r>
            <a:endParaRPr lang="en-US"/>
          </a:p>
        </p:txBody>
      </p:sp>
    </p:spTree>
    <p:extLst>
      <p:ext uri="{BB962C8B-B14F-4D97-AF65-F5344CB8AC3E}">
        <p14:creationId xmlns:p14="http://schemas.microsoft.com/office/powerpoint/2010/main" val="2032105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Formal Complaint filed by Title IX Coordinator</a:t>
            </a:r>
            <a:endParaRPr lang="en-US"/>
          </a:p>
        </p:txBody>
      </p:sp>
      <p:sp>
        <p:nvSpPr>
          <p:cNvPr id="3" name="Content Placeholder 2"/>
          <p:cNvSpPr>
            <a:spLocks noGrp="1"/>
          </p:cNvSpPr>
          <p:nvPr>
            <p:ph type="body" sz="quarter" idx="10"/>
          </p:nvPr>
        </p:nvSpPr>
        <p:spPr/>
        <p:txBody>
          <a:bodyPr>
            <a:normAutofit/>
          </a:bodyPr>
          <a:lstStyle/>
          <a:p>
            <a:r>
              <a:rPr lang="en-US"/>
              <a:t>When a formal complaint is signed by a Title IX Coordinator rather than filed by a complainant, the written notice of allegations in § 106.45(b)(2) requires the recipient to send both parties details about the allegations, including the identity of the parties if known, and thus, if the complainant’s identity is known it must be disclosed in the written notice of allegations. However, if the complainant’s identity is unknown (for example, where a third party has reported that a complainant was victimized by sexual 9 harassment but does not reveal the complainant’s identity, or a complainant has reported anonymously), then the grievance process may proceed if the Title IX Coordinator determines it is necessary to sign a formal complaint, even though the written notice of allegations does not include the complainant’s identity.</a:t>
            </a:r>
          </a:p>
        </p:txBody>
      </p:sp>
    </p:spTree>
    <p:extLst>
      <p:ext uri="{BB962C8B-B14F-4D97-AF65-F5344CB8AC3E}">
        <p14:creationId xmlns:p14="http://schemas.microsoft.com/office/powerpoint/2010/main" val="1994394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Emergency Removal</a:t>
            </a:r>
            <a:endParaRPr lang="en-US"/>
          </a:p>
        </p:txBody>
      </p:sp>
      <p:sp>
        <p:nvSpPr>
          <p:cNvPr id="3" name="Content Placeholder 2"/>
          <p:cNvSpPr>
            <a:spLocks noGrp="1"/>
          </p:cNvSpPr>
          <p:nvPr>
            <p:ph type="body" sz="quarter" idx="10"/>
          </p:nvPr>
        </p:nvSpPr>
        <p:spPr/>
        <p:txBody>
          <a:bodyPr/>
          <a:lstStyle/>
          <a:p>
            <a:r>
              <a:rPr lang="en-US" smtClean="0"/>
              <a:t>34 CFR 106.44(c) allows University to remove a respondent from education </a:t>
            </a:r>
            <a:r>
              <a:rPr lang="en-US"/>
              <a:t>program or activity on an emergency basis, provided </a:t>
            </a:r>
            <a:r>
              <a:rPr lang="en-US" smtClean="0"/>
              <a:t>that it:</a:t>
            </a:r>
          </a:p>
          <a:p>
            <a:pPr lvl="1"/>
            <a:r>
              <a:rPr lang="en-US" smtClean="0"/>
              <a:t>undertakes </a:t>
            </a:r>
            <a:r>
              <a:rPr lang="en-US"/>
              <a:t>an individualized safety and risk analysis, determines that an </a:t>
            </a:r>
            <a:r>
              <a:rPr lang="en-US" b="1"/>
              <a:t>immediate threat to the physical health or safety </a:t>
            </a:r>
            <a:r>
              <a:rPr lang="en-US"/>
              <a:t>of any student or other individual arising from the allegations of sexual harassment justifies removal, and </a:t>
            </a:r>
            <a:endParaRPr lang="en-US" smtClean="0"/>
          </a:p>
          <a:p>
            <a:pPr lvl="1"/>
            <a:r>
              <a:rPr lang="en-US" smtClean="0"/>
              <a:t>provides </a:t>
            </a:r>
            <a:r>
              <a:rPr lang="en-US"/>
              <a:t>the respondent with notice and an opportunity to challenge the decision immediately following the removal. </a:t>
            </a:r>
            <a:r>
              <a:rPr lang="en-US" smtClean="0"/>
              <a:t> </a:t>
            </a:r>
          </a:p>
          <a:p>
            <a:r>
              <a:rPr lang="en-US" smtClean="0"/>
              <a:t>Also authorizes placement of a </a:t>
            </a:r>
            <a:r>
              <a:rPr lang="en-US"/>
              <a:t>non-student employee respondent on administrative leave during the pendency </a:t>
            </a:r>
            <a:r>
              <a:rPr lang="en-US" smtClean="0"/>
              <a:t>of the </a:t>
            </a:r>
            <a:r>
              <a:rPr lang="en-US"/>
              <a:t>grievance </a:t>
            </a:r>
            <a:r>
              <a:rPr lang="en-US" smtClean="0"/>
              <a:t>process</a:t>
            </a:r>
            <a:endParaRPr lang="en-US"/>
          </a:p>
        </p:txBody>
      </p:sp>
    </p:spTree>
    <p:extLst>
      <p:ext uri="{BB962C8B-B14F-4D97-AF65-F5344CB8AC3E}">
        <p14:creationId xmlns:p14="http://schemas.microsoft.com/office/powerpoint/2010/main" val="42676342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if </a:t>
            </a:r>
            <a:r>
              <a:rPr lang="en-US"/>
              <a:t>c</a:t>
            </a:r>
            <a:r>
              <a:rPr lang="en-US" smtClean="0"/>
              <a:t>omplainant </a:t>
            </a:r>
            <a:r>
              <a:rPr lang="en-US"/>
              <a:t>d</a:t>
            </a:r>
            <a:r>
              <a:rPr lang="en-US" smtClean="0"/>
              <a:t>oesn’t </a:t>
            </a:r>
            <a:r>
              <a:rPr lang="en-US"/>
              <a:t>w</a:t>
            </a:r>
            <a:r>
              <a:rPr lang="en-US" smtClean="0"/>
              <a:t>ant to disclose his/her identity?</a:t>
            </a:r>
            <a:endParaRPr lang="en-US"/>
          </a:p>
        </p:txBody>
      </p:sp>
      <p:sp>
        <p:nvSpPr>
          <p:cNvPr id="3" name="Content Placeholder 2"/>
          <p:cNvSpPr>
            <a:spLocks noGrp="1"/>
          </p:cNvSpPr>
          <p:nvPr>
            <p:ph type="body" sz="quarter" idx="10"/>
          </p:nvPr>
        </p:nvSpPr>
        <p:spPr/>
        <p:txBody>
          <a:bodyPr>
            <a:normAutofit/>
          </a:bodyPr>
          <a:lstStyle/>
          <a:p>
            <a:r>
              <a:rPr lang="en-US"/>
              <a:t>A complainant (or third party) who desires to report sexual harassment without disclosing the complainant’s identity to anyone may do so, but </a:t>
            </a:r>
            <a:r>
              <a:rPr lang="en-US" smtClean="0"/>
              <a:t>an institution will </a:t>
            </a:r>
            <a:r>
              <a:rPr lang="en-US"/>
              <a:t>be unable to provide supportive measures in response to that report without knowing the complainant’s identity. </a:t>
            </a:r>
            <a:endParaRPr lang="en-US" smtClean="0"/>
          </a:p>
          <a:p>
            <a:r>
              <a:rPr lang="en-US" smtClean="0"/>
              <a:t>If </a:t>
            </a:r>
            <a:r>
              <a:rPr lang="en-US"/>
              <a:t>a complainant desires supportive measures, </a:t>
            </a:r>
            <a:r>
              <a:rPr lang="en-US" smtClean="0"/>
              <a:t>Asbury can</a:t>
            </a:r>
            <a:r>
              <a:rPr lang="en-US"/>
              <a:t>, and should, keep the complainant’s identity confidential (including from the respondent), unless disclosing the complainant’s identity is necessary to </a:t>
            </a:r>
            <a:r>
              <a:rPr lang="en-US" smtClean="0"/>
              <a:t>provide </a:t>
            </a:r>
            <a:r>
              <a:rPr lang="en-US"/>
              <a:t>supportive measures for the complainant (e.g., where a no-contact order is appropriate and the respondent would need to know the identity of the complainant in order to comply with the no-contact order, or campus security is informed about the no-contact order in order to help enforce its terms). . . .</a:t>
            </a:r>
          </a:p>
        </p:txBody>
      </p:sp>
    </p:spTree>
    <p:extLst>
      <p:ext uri="{BB962C8B-B14F-4D97-AF65-F5344CB8AC3E}">
        <p14:creationId xmlns:p14="http://schemas.microsoft.com/office/powerpoint/2010/main" val="1245994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Employees of Asbury University</a:t>
            </a:r>
            <a:endParaRPr lang="en-US"/>
          </a:p>
        </p:txBody>
      </p:sp>
      <p:sp>
        <p:nvSpPr>
          <p:cNvPr id="3" name="Content Placeholder 2"/>
          <p:cNvSpPr>
            <a:spLocks noGrp="1"/>
          </p:cNvSpPr>
          <p:nvPr>
            <p:ph type="body" sz="quarter" idx="10"/>
          </p:nvPr>
        </p:nvSpPr>
        <p:spPr/>
        <p:txBody>
          <a:bodyPr/>
          <a:lstStyle/>
          <a:p>
            <a:r>
              <a:rPr lang="en-US" smtClean="0"/>
              <a:t>Regulations apply Asbury students, employees and anyone otherwise affiliated with the University (34 </a:t>
            </a:r>
            <a:r>
              <a:rPr lang="en-US"/>
              <a:t>C.F.R. § 106.30(a</a:t>
            </a:r>
            <a:r>
              <a:rPr lang="en-US" smtClean="0"/>
              <a:t>)).  </a:t>
            </a:r>
            <a:endParaRPr lang="en-US"/>
          </a:p>
          <a:p>
            <a:endParaRPr lang="en-US"/>
          </a:p>
          <a:p>
            <a:r>
              <a:rPr lang="en-US" smtClean="0"/>
              <a:t>Also covers sexual </a:t>
            </a:r>
            <a:r>
              <a:rPr lang="en-US"/>
              <a:t>harassment allegations in cases where the complainant and respondent are both employees. </a:t>
            </a:r>
          </a:p>
        </p:txBody>
      </p:sp>
    </p:spTree>
    <p:extLst>
      <p:ext uri="{BB962C8B-B14F-4D97-AF65-F5344CB8AC3E}">
        <p14:creationId xmlns:p14="http://schemas.microsoft.com/office/powerpoint/2010/main" val="1148162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Formal Complaint – Dismissal Analysis </a:t>
            </a:r>
            <a:endParaRPr lang="en-US"/>
          </a:p>
        </p:txBody>
      </p:sp>
      <p:sp>
        <p:nvSpPr>
          <p:cNvPr id="3" name="Content Placeholder 2"/>
          <p:cNvSpPr>
            <a:spLocks noGrp="1"/>
          </p:cNvSpPr>
          <p:nvPr>
            <p:ph type="body" sz="quarter" idx="10"/>
          </p:nvPr>
        </p:nvSpPr>
        <p:spPr/>
        <p:txBody>
          <a:bodyPr/>
          <a:lstStyle/>
          <a:p>
            <a:r>
              <a:rPr lang="en-US" smtClean="0"/>
              <a:t>Proceed with Grievance Process or Dismiss</a:t>
            </a:r>
          </a:p>
          <a:p>
            <a:r>
              <a:rPr lang="en-US" b="1" u="sng"/>
              <a:t>Must</a:t>
            </a:r>
            <a:r>
              <a:rPr lang="en-US"/>
              <a:t> dismiss </a:t>
            </a:r>
            <a:r>
              <a:rPr lang="en-US" smtClean="0"/>
              <a:t>if:</a:t>
            </a:r>
          </a:p>
          <a:p>
            <a:pPr lvl="1"/>
            <a:r>
              <a:rPr lang="en-US" smtClean="0"/>
              <a:t>Conduct </a:t>
            </a:r>
            <a:r>
              <a:rPr lang="en-US"/>
              <a:t>would not constitute sexual harassment even if </a:t>
            </a:r>
            <a:r>
              <a:rPr lang="en-US" smtClean="0"/>
              <a:t>proved,</a:t>
            </a:r>
          </a:p>
          <a:p>
            <a:pPr lvl="1"/>
            <a:r>
              <a:rPr lang="en-US" smtClean="0"/>
              <a:t>Conduct </a:t>
            </a:r>
            <a:r>
              <a:rPr lang="en-US"/>
              <a:t>did not occur in the recipient’s education program or activity, or </a:t>
            </a:r>
          </a:p>
          <a:p>
            <a:pPr lvl="1"/>
            <a:r>
              <a:rPr lang="en-US" smtClean="0"/>
              <a:t>Conduct </a:t>
            </a:r>
            <a:r>
              <a:rPr lang="en-US"/>
              <a:t>did not occur against a person in the United </a:t>
            </a:r>
            <a:r>
              <a:rPr lang="en-US" smtClean="0"/>
              <a:t>States.</a:t>
            </a:r>
          </a:p>
          <a:p>
            <a:r>
              <a:rPr lang="en-US" smtClean="0"/>
              <a:t>Recall that dismissal </a:t>
            </a:r>
            <a:r>
              <a:rPr lang="en-US"/>
              <a:t>does not preclude action under another provision of </a:t>
            </a:r>
            <a:r>
              <a:rPr lang="en-US" smtClean="0"/>
              <a:t>applicable code </a:t>
            </a:r>
            <a:r>
              <a:rPr lang="en-US"/>
              <a:t>of </a:t>
            </a:r>
            <a:r>
              <a:rPr lang="en-US" smtClean="0"/>
              <a:t>conduct.</a:t>
            </a:r>
          </a:p>
          <a:p>
            <a:endParaRPr lang="en-US"/>
          </a:p>
        </p:txBody>
      </p:sp>
    </p:spTree>
    <p:extLst>
      <p:ext uri="{BB962C8B-B14F-4D97-AF65-F5344CB8AC3E}">
        <p14:creationId xmlns:p14="http://schemas.microsoft.com/office/powerpoint/2010/main" val="1294924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Formal Complaint – Dismissal Analysis </a:t>
            </a:r>
            <a:endParaRPr lang="en-US"/>
          </a:p>
        </p:txBody>
      </p:sp>
      <p:sp>
        <p:nvSpPr>
          <p:cNvPr id="3" name="Content Placeholder 2"/>
          <p:cNvSpPr>
            <a:spLocks noGrp="1"/>
          </p:cNvSpPr>
          <p:nvPr>
            <p:ph type="body" sz="quarter" idx="10"/>
          </p:nvPr>
        </p:nvSpPr>
        <p:spPr/>
        <p:txBody>
          <a:bodyPr/>
          <a:lstStyle/>
          <a:p>
            <a:r>
              <a:rPr lang="en-US" b="1" u="sng"/>
              <a:t>May</a:t>
            </a:r>
            <a:r>
              <a:rPr lang="en-US"/>
              <a:t> dismiss the formal complaint or any allegations therein if</a:t>
            </a:r>
            <a:r>
              <a:rPr lang="en-US" smtClean="0"/>
              <a:t>:</a:t>
            </a:r>
          </a:p>
          <a:p>
            <a:pPr lvl="1"/>
            <a:r>
              <a:rPr lang="en-US" smtClean="0"/>
              <a:t>A </a:t>
            </a:r>
            <a:r>
              <a:rPr lang="en-US"/>
              <a:t>complainant notifies the Title IX Coordinator in writing that the complainant would like to withdraw the formal complaint or any </a:t>
            </a:r>
            <a:r>
              <a:rPr lang="en-US" smtClean="0"/>
              <a:t>allegations;</a:t>
            </a:r>
          </a:p>
          <a:p>
            <a:pPr lvl="1"/>
            <a:r>
              <a:rPr lang="en-US" smtClean="0"/>
              <a:t>The </a:t>
            </a:r>
            <a:r>
              <a:rPr lang="en-US"/>
              <a:t>respondent is no longer enrolled or employed by </a:t>
            </a:r>
            <a:r>
              <a:rPr lang="en-US" smtClean="0"/>
              <a:t>the institution, or</a:t>
            </a:r>
          </a:p>
          <a:p>
            <a:pPr lvl="1"/>
            <a:r>
              <a:rPr lang="en-US" smtClean="0"/>
              <a:t>Specific </a:t>
            </a:r>
            <a:r>
              <a:rPr lang="en-US"/>
              <a:t>circumstances prevent </a:t>
            </a:r>
            <a:r>
              <a:rPr lang="en-US" smtClean="0"/>
              <a:t>the institution from </a:t>
            </a:r>
            <a:r>
              <a:rPr lang="en-US"/>
              <a:t>gathering evidence sufficient to reach a determination</a:t>
            </a:r>
            <a:r>
              <a:rPr lang="en-US" smtClean="0"/>
              <a:t>.</a:t>
            </a:r>
          </a:p>
          <a:p>
            <a:r>
              <a:rPr lang="en-US" smtClean="0"/>
              <a:t>Upon dismissal:</a:t>
            </a:r>
          </a:p>
          <a:p>
            <a:pPr lvl="1"/>
            <a:r>
              <a:rPr lang="en-US" smtClean="0"/>
              <a:t>Institution must send written </a:t>
            </a:r>
            <a:r>
              <a:rPr lang="en-US"/>
              <a:t>notice of the dismissal and reason(s) therefor simultaneously to the parties </a:t>
            </a:r>
          </a:p>
          <a:p>
            <a:pPr lvl="1"/>
            <a:r>
              <a:rPr lang="en-US" smtClean="0"/>
              <a:t>Must </a:t>
            </a:r>
            <a:r>
              <a:rPr lang="en-US"/>
              <a:t>offer both parties an appeal from a recipient’s dismissal of a formal complaint or any allegations </a:t>
            </a:r>
            <a:r>
              <a:rPr lang="en-US" smtClean="0"/>
              <a:t>therein.</a:t>
            </a:r>
            <a:endParaRPr lang="en-US"/>
          </a:p>
        </p:txBody>
      </p:sp>
    </p:spTree>
    <p:extLst>
      <p:ext uri="{BB962C8B-B14F-4D97-AF65-F5344CB8AC3E}">
        <p14:creationId xmlns:p14="http://schemas.microsoft.com/office/powerpoint/2010/main" val="1518190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Formal Complaint – </a:t>
            </a:r>
            <a:r>
              <a:rPr lang="en-US" smtClean="0"/>
              <a:t>Consider Informal Resolution</a:t>
            </a:r>
            <a:endParaRPr lang="en-US"/>
          </a:p>
        </p:txBody>
      </p:sp>
      <p:sp>
        <p:nvSpPr>
          <p:cNvPr id="3" name="Content Placeholder 2"/>
          <p:cNvSpPr>
            <a:spLocks noGrp="1"/>
          </p:cNvSpPr>
          <p:nvPr>
            <p:ph type="body" sz="quarter" idx="10"/>
          </p:nvPr>
        </p:nvSpPr>
        <p:spPr/>
        <p:txBody>
          <a:bodyPr/>
          <a:lstStyle/>
          <a:p>
            <a:pPr lvl="0"/>
            <a:r>
              <a:rPr lang="en-US" smtClean="0"/>
              <a:t>Consider informal resolution.</a:t>
            </a:r>
          </a:p>
          <a:p>
            <a:pPr lvl="0"/>
            <a:r>
              <a:rPr lang="en-US" smtClean="0"/>
              <a:t>At any </a:t>
            </a:r>
            <a:r>
              <a:rPr lang="en-US"/>
              <a:t>time prior to reaching a determination regarding responsibility, Asbury </a:t>
            </a:r>
            <a:r>
              <a:rPr lang="en-US" b="1"/>
              <a:t>may facilitate an informal resolution process</a:t>
            </a:r>
            <a:r>
              <a:rPr lang="en-US"/>
              <a:t>, such as mediation, that does not involve a full investigation and </a:t>
            </a:r>
            <a:r>
              <a:rPr lang="en-US" smtClean="0"/>
              <a:t>adjudication, provided </a:t>
            </a:r>
            <a:r>
              <a:rPr lang="en-US"/>
              <a:t>that </a:t>
            </a:r>
            <a:r>
              <a:rPr lang="en-US" smtClean="0"/>
              <a:t>it comply with certain requirements.</a:t>
            </a:r>
          </a:p>
          <a:p>
            <a:r>
              <a:rPr lang="en-US"/>
              <a:t>Asbury cannot compel a complainant or respondent to engage in informal resolution or require waiver of investigation/formal hearing.</a:t>
            </a:r>
          </a:p>
          <a:p>
            <a:pPr lvl="0"/>
            <a:endParaRPr lang="en-US"/>
          </a:p>
        </p:txBody>
      </p:sp>
    </p:spTree>
    <p:extLst>
      <p:ext uri="{BB962C8B-B14F-4D97-AF65-F5344CB8AC3E}">
        <p14:creationId xmlns:p14="http://schemas.microsoft.com/office/powerpoint/2010/main" val="3353833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Several Guidance Documents Rescinded</a:t>
            </a:r>
            <a:endParaRPr lang="en-US"/>
          </a:p>
        </p:txBody>
      </p:sp>
      <p:sp>
        <p:nvSpPr>
          <p:cNvPr id="3" name="Content Placeholder 2"/>
          <p:cNvSpPr>
            <a:spLocks noGrp="1"/>
          </p:cNvSpPr>
          <p:nvPr>
            <p:ph type="body" sz="quarter" idx="10"/>
          </p:nvPr>
        </p:nvSpPr>
        <p:spPr/>
        <p:txBody>
          <a:bodyPr/>
          <a:lstStyle/>
          <a:p>
            <a:r>
              <a:rPr lang="en-US" smtClean="0"/>
              <a:t>1997 Sexual Harassment Guidance </a:t>
            </a:r>
          </a:p>
          <a:p>
            <a:r>
              <a:rPr lang="en-US" smtClean="0"/>
              <a:t>2001 Revised Sexual Harassment Guidance and 2006 Dear Colleague Letter distributing it</a:t>
            </a:r>
          </a:p>
          <a:p>
            <a:r>
              <a:rPr lang="en-US" smtClean="0"/>
              <a:t>2011 Dear Colleague Letter </a:t>
            </a:r>
          </a:p>
          <a:p>
            <a:r>
              <a:rPr lang="en-US" smtClean="0"/>
              <a:t>2014 Q&amp;A </a:t>
            </a:r>
          </a:p>
          <a:p>
            <a:r>
              <a:rPr lang="en-US" smtClean="0"/>
              <a:t>2015 Title IX Resource Guide and Dear Colleague Letter on Title IX Coordinators</a:t>
            </a:r>
          </a:p>
          <a:p>
            <a:r>
              <a:rPr lang="en-US" smtClean="0"/>
              <a:t>September 22, 2017 Q&amp;A on Campus Sexual Misconduct</a:t>
            </a:r>
          </a:p>
          <a:p>
            <a:endParaRPr lang="en-US"/>
          </a:p>
        </p:txBody>
      </p:sp>
    </p:spTree>
    <p:extLst>
      <p:ext uri="{BB962C8B-B14F-4D97-AF65-F5344CB8AC3E}">
        <p14:creationId xmlns:p14="http://schemas.microsoft.com/office/powerpoint/2010/main" val="1113996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Informal Resolution Requirements</a:t>
            </a:r>
            <a:endParaRPr lang="en-US"/>
          </a:p>
        </p:txBody>
      </p:sp>
      <p:sp>
        <p:nvSpPr>
          <p:cNvPr id="3" name="Content Placeholder 2"/>
          <p:cNvSpPr>
            <a:spLocks noGrp="1"/>
          </p:cNvSpPr>
          <p:nvPr>
            <p:ph type="body" sz="quarter" idx="10"/>
          </p:nvPr>
        </p:nvSpPr>
        <p:spPr/>
        <p:txBody>
          <a:bodyPr>
            <a:normAutofit/>
          </a:bodyPr>
          <a:lstStyle/>
          <a:p>
            <a:r>
              <a:rPr lang="en-US"/>
              <a:t>Provides to the parties a </a:t>
            </a:r>
            <a:r>
              <a:rPr lang="en-US" b="1"/>
              <a:t>written </a:t>
            </a:r>
            <a:r>
              <a:rPr lang="en-US" b="1" smtClean="0"/>
              <a:t>notice </a:t>
            </a:r>
            <a:r>
              <a:rPr lang="en-US" smtClean="0"/>
              <a:t>disclosing</a:t>
            </a:r>
            <a:r>
              <a:rPr lang="en-US"/>
              <a:t>: </a:t>
            </a:r>
            <a:endParaRPr lang="en-US" sz="2800"/>
          </a:p>
          <a:p>
            <a:pPr lvl="1"/>
            <a:r>
              <a:rPr lang="en-US"/>
              <a:t>The allegations, the requirements of the informal resolution process including the circumstances under which it precludes the parties from resuming a formal complaint arising from the same allegations, provided, however, that at any time prior to agreeing to a resolution, any party has the right to withdraw from the informal resolution process and resume the grievance process with respect to the formal complaint, and any consequences resulting from participating in the informal resolution process, including the records that will be maintained or could be shared;</a:t>
            </a:r>
            <a:endParaRPr lang="en-US" sz="2200"/>
          </a:p>
          <a:p>
            <a:r>
              <a:rPr lang="en-US"/>
              <a:t>Obtains the </a:t>
            </a:r>
            <a:r>
              <a:rPr lang="en-US" b="1"/>
              <a:t>parties’ voluntary, written consent</a:t>
            </a:r>
            <a:r>
              <a:rPr lang="en-US"/>
              <a:t> to the informal resolution process; and </a:t>
            </a:r>
            <a:endParaRPr lang="en-US" sz="2800"/>
          </a:p>
          <a:p>
            <a:r>
              <a:rPr lang="en-US"/>
              <a:t>Does not offer or facilitate an informal resolution process to resolve allegations that an employee sexually harassed a student.</a:t>
            </a:r>
            <a:endParaRPr lang="en-US" sz="2800"/>
          </a:p>
          <a:p>
            <a:endParaRPr lang="en-US" sz="2800"/>
          </a:p>
          <a:p>
            <a:endParaRPr lang="en-US"/>
          </a:p>
        </p:txBody>
      </p:sp>
    </p:spTree>
    <p:extLst>
      <p:ext uri="{BB962C8B-B14F-4D97-AF65-F5344CB8AC3E}">
        <p14:creationId xmlns:p14="http://schemas.microsoft.com/office/powerpoint/2010/main" val="2817009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Mandatory Grievance Procedures for Formal Complaints</a:t>
            </a:r>
            <a:endParaRPr lang="en-US"/>
          </a:p>
        </p:txBody>
      </p:sp>
      <p:sp>
        <p:nvSpPr>
          <p:cNvPr id="3" name="Content Placeholder 2"/>
          <p:cNvSpPr>
            <a:spLocks noGrp="1"/>
          </p:cNvSpPr>
          <p:nvPr>
            <p:ph type="body" sz="quarter" idx="10"/>
          </p:nvPr>
        </p:nvSpPr>
        <p:spPr/>
        <p:txBody>
          <a:bodyPr/>
          <a:lstStyle/>
          <a:p>
            <a:pPr lvl="0"/>
            <a:r>
              <a:rPr lang="en-US" b="1"/>
              <a:t>Treat complainants and respondents equitably</a:t>
            </a:r>
            <a:r>
              <a:rPr lang="en-US"/>
              <a:t> by providing remedies to a complainant where a determination of responsibility for sexual harassment has been made against the respondent, and by following a grievance process that complies with the regulation before the imposition of any disciplinary sanctions or other actions that are not supportive measures against a respondent. </a:t>
            </a:r>
          </a:p>
          <a:p>
            <a:pPr lvl="1"/>
            <a:r>
              <a:rPr lang="en-US"/>
              <a:t>Remedies must be designed to restore or preserve equal access to Asbury’s education program or activity. Such remedies may include the same individualized “supportive measures”; however, remedies need not be non-disciplinary or non-punitive and need not avoid burdening the respondent.</a:t>
            </a:r>
          </a:p>
        </p:txBody>
      </p:sp>
    </p:spTree>
    <p:extLst>
      <p:ext uri="{BB962C8B-B14F-4D97-AF65-F5344CB8AC3E}">
        <p14:creationId xmlns:p14="http://schemas.microsoft.com/office/powerpoint/2010/main" val="816599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Mandatory Grievance Procedures</a:t>
            </a:r>
            <a:endParaRPr lang="en-US"/>
          </a:p>
        </p:txBody>
      </p:sp>
      <p:sp>
        <p:nvSpPr>
          <p:cNvPr id="3" name="Content Placeholder 2"/>
          <p:cNvSpPr>
            <a:spLocks noGrp="1"/>
          </p:cNvSpPr>
          <p:nvPr>
            <p:ph type="body" sz="quarter" idx="10"/>
          </p:nvPr>
        </p:nvSpPr>
        <p:spPr/>
        <p:txBody>
          <a:bodyPr/>
          <a:lstStyle/>
          <a:p>
            <a:pPr lvl="0"/>
            <a:r>
              <a:rPr lang="en-US"/>
              <a:t>Require an</a:t>
            </a:r>
            <a:r>
              <a:rPr lang="en-US" b="1"/>
              <a:t> objective evaluation of all relevant evidence</a:t>
            </a:r>
            <a:r>
              <a:rPr lang="en-US"/>
              <a:t>—including both inculpatory and exculpatory evidence—and provide that credibility determinations may not be based on a person’s status as a complainant, respondent, or witness;</a:t>
            </a:r>
          </a:p>
          <a:p>
            <a:pPr marL="112712" indent="0">
              <a:buNone/>
            </a:pPr>
            <a:endParaRPr lang="en-US"/>
          </a:p>
          <a:p>
            <a:pPr lvl="0"/>
            <a:r>
              <a:rPr lang="en-US"/>
              <a:t>Require that Title IX Coordinator, investigator, decision-maker </a:t>
            </a:r>
            <a:r>
              <a:rPr lang="en-US" b="1"/>
              <a:t>not have a conflict of interest or bias</a:t>
            </a:r>
            <a:r>
              <a:rPr lang="en-US"/>
              <a:t> for or against complainants or respondents generally or an individual complainant or respondent, and are fully trained on Title IX;</a:t>
            </a:r>
          </a:p>
        </p:txBody>
      </p:sp>
    </p:spTree>
    <p:extLst>
      <p:ext uri="{BB962C8B-B14F-4D97-AF65-F5344CB8AC3E}">
        <p14:creationId xmlns:p14="http://schemas.microsoft.com/office/powerpoint/2010/main" val="40526847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Mandatory Grievance Procedures</a:t>
            </a:r>
            <a:endParaRPr lang="en-US"/>
          </a:p>
        </p:txBody>
      </p:sp>
      <p:sp>
        <p:nvSpPr>
          <p:cNvPr id="3" name="Content Placeholder 2"/>
          <p:cNvSpPr>
            <a:spLocks noGrp="1"/>
          </p:cNvSpPr>
          <p:nvPr>
            <p:ph type="body" sz="quarter" idx="10"/>
          </p:nvPr>
        </p:nvSpPr>
        <p:spPr/>
        <p:txBody>
          <a:bodyPr>
            <a:normAutofit/>
          </a:bodyPr>
          <a:lstStyle/>
          <a:p>
            <a:pPr lvl="0"/>
            <a:r>
              <a:rPr lang="en-US"/>
              <a:t>Include a </a:t>
            </a:r>
            <a:r>
              <a:rPr lang="en-US" b="1"/>
              <a:t>presumption that the respondent is not responsible</a:t>
            </a:r>
            <a:r>
              <a:rPr lang="en-US"/>
              <a:t> for the alleged conduct until a determination regarding responsibility is made at the conclusion of the grievance process;</a:t>
            </a:r>
          </a:p>
          <a:p>
            <a:pPr marL="112712" indent="0">
              <a:buNone/>
            </a:pPr>
            <a:endParaRPr lang="en-US"/>
          </a:p>
          <a:p>
            <a:pPr lvl="0"/>
            <a:r>
              <a:rPr lang="en-US"/>
              <a:t>Include </a:t>
            </a:r>
            <a:r>
              <a:rPr lang="en-US" b="1"/>
              <a:t>reasonably prompt time frames</a:t>
            </a:r>
            <a:r>
              <a:rPr lang="en-US"/>
              <a:t> for conclusion of the grievance process, including reasonably prompt time frames for filing and resolving appeals and informal resolution processes if Asbury offers informal resolution processes, and a process that allows for the temporary delay of the grievance process or the limited extension of time frames for good cause with written notice to the complainant and the respondent of the delay or extension and the reasons for the action.   </a:t>
            </a:r>
          </a:p>
          <a:p>
            <a:pPr lvl="0"/>
            <a:endParaRPr lang="en-US"/>
          </a:p>
        </p:txBody>
      </p:sp>
    </p:spTree>
    <p:extLst>
      <p:ext uri="{BB962C8B-B14F-4D97-AF65-F5344CB8AC3E}">
        <p14:creationId xmlns:p14="http://schemas.microsoft.com/office/powerpoint/2010/main" val="4179604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Mandatory Grievance Procedures</a:t>
            </a:r>
            <a:endParaRPr lang="en-US"/>
          </a:p>
        </p:txBody>
      </p:sp>
      <p:sp>
        <p:nvSpPr>
          <p:cNvPr id="3" name="Content Placeholder 2"/>
          <p:cNvSpPr>
            <a:spLocks noGrp="1"/>
          </p:cNvSpPr>
          <p:nvPr>
            <p:ph type="body" sz="quarter" idx="10"/>
          </p:nvPr>
        </p:nvSpPr>
        <p:spPr/>
        <p:txBody>
          <a:bodyPr/>
          <a:lstStyle/>
          <a:p>
            <a:pPr lvl="0"/>
            <a:r>
              <a:rPr lang="en-US" b="1"/>
              <a:t>Describe the range of possible disciplinary sanctions and remedies or list the possible disciplinary sanctions and remedies</a:t>
            </a:r>
            <a:r>
              <a:rPr lang="en-US"/>
              <a:t> that Asbury may implement following any determination of responsibility;</a:t>
            </a:r>
          </a:p>
          <a:p>
            <a:pPr marL="112712" indent="0">
              <a:buNone/>
            </a:pPr>
            <a:endParaRPr lang="en-US"/>
          </a:p>
          <a:p>
            <a:r>
              <a:rPr lang="en-US"/>
              <a:t>State whether the </a:t>
            </a:r>
            <a:r>
              <a:rPr lang="en-US" b="1"/>
              <a:t>standard of evidence to be used to determine responsibility is the preponderance of the evidence standard or the clear and convincing evidence standard</a:t>
            </a:r>
            <a:r>
              <a:rPr lang="en-US"/>
              <a:t>, apply the same standard of evidence for formal complaints against students as for formal complaints against employees, including faculty, and apply the same standard of evidence to all formal complaints of sexual harassment;</a:t>
            </a:r>
          </a:p>
        </p:txBody>
      </p:sp>
    </p:spTree>
    <p:extLst>
      <p:ext uri="{BB962C8B-B14F-4D97-AF65-F5344CB8AC3E}">
        <p14:creationId xmlns:p14="http://schemas.microsoft.com/office/powerpoint/2010/main" val="40399204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Mandatory Grievance Procedures</a:t>
            </a:r>
            <a:endParaRPr lang="en-US"/>
          </a:p>
        </p:txBody>
      </p:sp>
      <p:sp>
        <p:nvSpPr>
          <p:cNvPr id="3" name="Content Placeholder 2"/>
          <p:cNvSpPr>
            <a:spLocks noGrp="1"/>
          </p:cNvSpPr>
          <p:nvPr>
            <p:ph type="body" sz="quarter" idx="10"/>
          </p:nvPr>
        </p:nvSpPr>
        <p:spPr/>
        <p:txBody>
          <a:bodyPr>
            <a:normAutofit/>
          </a:bodyPr>
          <a:lstStyle/>
          <a:p>
            <a:pPr lvl="0"/>
            <a:r>
              <a:rPr lang="en-US"/>
              <a:t>Include the procedures and permissible bases for the complainant and respondent to </a:t>
            </a:r>
            <a:r>
              <a:rPr lang="en-US" b="1"/>
              <a:t>appeal</a:t>
            </a:r>
            <a:r>
              <a:rPr lang="en-US"/>
              <a:t>;</a:t>
            </a:r>
          </a:p>
          <a:p>
            <a:pPr marL="112712" indent="0">
              <a:buNone/>
            </a:pPr>
            <a:endParaRPr lang="en-US"/>
          </a:p>
          <a:p>
            <a:pPr lvl="0"/>
            <a:r>
              <a:rPr lang="en-US"/>
              <a:t>Describe the range of </a:t>
            </a:r>
            <a:r>
              <a:rPr lang="en-US" b="1"/>
              <a:t>supportive measures</a:t>
            </a:r>
            <a:r>
              <a:rPr lang="en-US"/>
              <a:t> available to complainants and respondents; and</a:t>
            </a:r>
          </a:p>
          <a:p>
            <a:pPr marL="112712" indent="0">
              <a:buNone/>
            </a:pPr>
            <a:endParaRPr lang="en-US"/>
          </a:p>
          <a:p>
            <a:pPr lvl="0"/>
            <a:r>
              <a:rPr lang="en-US"/>
              <a:t>Not require, allow, rely upon, or otherwise use questions or evidence that constitute, or seek disclosure of, information protected under a legally recognized privilege, unless the person holding such privilege has waived the privilege.</a:t>
            </a:r>
          </a:p>
          <a:p>
            <a:pPr lvl="0"/>
            <a:endParaRPr lang="en-US"/>
          </a:p>
        </p:txBody>
      </p:sp>
    </p:spTree>
    <p:extLst>
      <p:ext uri="{BB962C8B-B14F-4D97-AF65-F5344CB8AC3E}">
        <p14:creationId xmlns:p14="http://schemas.microsoft.com/office/powerpoint/2010/main" val="933265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Written Notice to the Parties – Notice of Allegations</a:t>
            </a:r>
            <a:endParaRPr lang="en-US"/>
          </a:p>
        </p:txBody>
      </p:sp>
      <p:sp>
        <p:nvSpPr>
          <p:cNvPr id="3" name="Content Placeholder 2"/>
          <p:cNvSpPr>
            <a:spLocks noGrp="1"/>
          </p:cNvSpPr>
          <p:nvPr>
            <p:ph type="body" sz="quarter" idx="10"/>
          </p:nvPr>
        </p:nvSpPr>
        <p:spPr/>
        <p:txBody>
          <a:bodyPr/>
          <a:lstStyle/>
          <a:p>
            <a:r>
              <a:rPr lang="en-US"/>
              <a:t>Upon receipt of formal complaint, Asbury must provide the following written notice to the known parties:</a:t>
            </a:r>
            <a:endParaRPr lang="en-US" sz="2800"/>
          </a:p>
          <a:p>
            <a:pPr lvl="1"/>
            <a:r>
              <a:rPr lang="en-US"/>
              <a:t>Notice of Asbury’s grievance process that complies with 34 C.F.R. § 106.45, including any informal resolution process; and </a:t>
            </a:r>
            <a:endParaRPr lang="en-US" sz="2400"/>
          </a:p>
          <a:p>
            <a:pPr lvl="1"/>
            <a:r>
              <a:rPr lang="en-US" b="1" smtClean="0"/>
              <a:t>Notice </a:t>
            </a:r>
            <a:r>
              <a:rPr lang="en-US" b="1"/>
              <a:t>of the allegations</a:t>
            </a:r>
            <a:r>
              <a:rPr lang="en-US"/>
              <a:t> of sexual harassment potentially constituting sexual harassment, including sufficient details known at the time and with sufficient time to prepare a response before any initial interview by Title IX officer. </a:t>
            </a:r>
            <a:endParaRPr lang="en-US" sz="2800"/>
          </a:p>
          <a:p>
            <a:pPr lvl="2"/>
            <a:r>
              <a:rPr lang="en-US"/>
              <a:t>Sufficient details include the identities of the parties involved in the incident, if known, the conduct allegedly constituting sexual harassment under </a:t>
            </a:r>
            <a:r>
              <a:rPr lang="en-US"/>
              <a:t>§ 106.30</a:t>
            </a:r>
            <a:r>
              <a:rPr lang="en-US"/>
              <a:t>, and the date and location of the alleged incident, if known.</a:t>
            </a:r>
            <a:endParaRPr lang="en-US" sz="2200"/>
          </a:p>
        </p:txBody>
      </p:sp>
    </p:spTree>
    <p:extLst>
      <p:ext uri="{BB962C8B-B14F-4D97-AF65-F5344CB8AC3E}">
        <p14:creationId xmlns:p14="http://schemas.microsoft.com/office/powerpoint/2010/main" val="735048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Written Notice to the Parties – Notice of Allegations </a:t>
            </a:r>
            <a:endParaRPr lang="en-US"/>
          </a:p>
        </p:txBody>
      </p:sp>
      <p:sp>
        <p:nvSpPr>
          <p:cNvPr id="3" name="Content Placeholder 2"/>
          <p:cNvSpPr>
            <a:spLocks noGrp="1"/>
          </p:cNvSpPr>
          <p:nvPr>
            <p:ph type="body" sz="quarter" idx="10"/>
          </p:nvPr>
        </p:nvSpPr>
        <p:spPr/>
        <p:txBody>
          <a:bodyPr/>
          <a:lstStyle/>
          <a:p>
            <a:r>
              <a:rPr lang="en-US"/>
              <a:t>The written notice </a:t>
            </a:r>
            <a:r>
              <a:rPr lang="en-US" smtClean="0"/>
              <a:t>must:</a:t>
            </a:r>
          </a:p>
          <a:p>
            <a:pPr lvl="1"/>
            <a:r>
              <a:rPr lang="en-US" smtClean="0"/>
              <a:t>include </a:t>
            </a:r>
            <a:r>
              <a:rPr lang="en-US"/>
              <a:t>a statement that the respondent is presumed not responsible for the alleged conduct and that a determination regarding responsibility is made at the conclusion of the grievance process. </a:t>
            </a:r>
            <a:endParaRPr lang="en-US" sz="1600"/>
          </a:p>
          <a:p>
            <a:pPr lvl="1"/>
            <a:r>
              <a:rPr lang="en-US"/>
              <a:t>inform the parties that they may have an advisor of their choice, who may be, but is not required to be, an attorney, under paragraph (b)(5)(iv) of this section, and may inspect and review evidence under paragraph (b)(5)(vi) of this section. </a:t>
            </a:r>
            <a:endParaRPr lang="en-US" sz="2200"/>
          </a:p>
          <a:p>
            <a:pPr lvl="1"/>
            <a:r>
              <a:rPr lang="en-US"/>
              <a:t>inform the parties of any provision in Asbury’s code of conduct that prohibits knowingly making false statements or knowingly submitting false information during the grievance process</a:t>
            </a:r>
            <a:r>
              <a:rPr lang="en-US" smtClean="0"/>
              <a:t>.</a:t>
            </a:r>
            <a:endParaRPr lang="en-US" sz="2200"/>
          </a:p>
        </p:txBody>
      </p:sp>
    </p:spTree>
    <p:extLst>
      <p:ext uri="{BB962C8B-B14F-4D97-AF65-F5344CB8AC3E}">
        <p14:creationId xmlns:p14="http://schemas.microsoft.com/office/powerpoint/2010/main" val="3477686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Written Notice to the Parties</a:t>
            </a:r>
            <a:endParaRPr lang="en-US"/>
          </a:p>
        </p:txBody>
      </p:sp>
      <p:sp>
        <p:nvSpPr>
          <p:cNvPr id="3" name="Content Placeholder 2"/>
          <p:cNvSpPr>
            <a:spLocks noGrp="1"/>
          </p:cNvSpPr>
          <p:nvPr>
            <p:ph type="body" sz="quarter" idx="10"/>
          </p:nvPr>
        </p:nvSpPr>
        <p:spPr/>
        <p:txBody>
          <a:bodyPr/>
          <a:lstStyle/>
          <a:p>
            <a:pPr lvl="0"/>
            <a:r>
              <a:rPr lang="en-US" smtClean="0"/>
              <a:t>If</a:t>
            </a:r>
            <a:r>
              <a:rPr lang="en-US"/>
              <a:t>, in the course of an investigation, Asbury decides to investigate allegations about the complainant or respondent that are not included in the notice described above, Asbury must provide notice of the additional allegations to the parties whose identities are known.</a:t>
            </a:r>
            <a:endParaRPr lang="en-US" sz="2800"/>
          </a:p>
          <a:p>
            <a:endParaRPr lang="en-US" sz="2200"/>
          </a:p>
        </p:txBody>
      </p:sp>
    </p:spTree>
    <p:extLst>
      <p:ext uri="{BB962C8B-B14F-4D97-AF65-F5344CB8AC3E}">
        <p14:creationId xmlns:p14="http://schemas.microsoft.com/office/powerpoint/2010/main" val="3049236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normAutofit/>
          </a:bodyPr>
          <a:lstStyle/>
          <a:p>
            <a:r>
              <a:rPr lang="en-US"/>
              <a:t>Asbury must</a:t>
            </a:r>
            <a:r>
              <a:rPr lang="en-US" b="1"/>
              <a:t> </a:t>
            </a:r>
            <a:r>
              <a:rPr lang="en-US"/>
              <a:t>investigate the allegations in a formal </a:t>
            </a:r>
            <a:r>
              <a:rPr lang="en-US" smtClean="0"/>
              <a:t>complaint regardless of the merits of the allegations. </a:t>
            </a:r>
          </a:p>
          <a:p>
            <a:pPr lvl="1"/>
            <a:r>
              <a:rPr lang="en-US" smtClean="0"/>
              <a:t>(Unless limited exceptions for dismissal apply.)</a:t>
            </a:r>
          </a:p>
          <a:p>
            <a:pPr lvl="0"/>
            <a:r>
              <a:rPr lang="en-US" smtClean="0"/>
              <a:t>During the investigation and entire grievance process, Asbury must:</a:t>
            </a:r>
          </a:p>
          <a:p>
            <a:pPr lvl="1"/>
            <a:r>
              <a:rPr lang="en-US" smtClean="0"/>
              <a:t>Ensure </a:t>
            </a:r>
            <a:r>
              <a:rPr lang="en-US"/>
              <a:t>that the burden of proof and the burden of gathering evidence sufficient to reach a determination regarding </a:t>
            </a:r>
            <a:r>
              <a:rPr lang="en-US" b="1"/>
              <a:t>responsibility rest on Asbury and not on the </a:t>
            </a:r>
            <a:r>
              <a:rPr lang="en-US" b="1" smtClean="0"/>
              <a:t>parties</a:t>
            </a:r>
            <a:r>
              <a:rPr lang="en-US" smtClean="0"/>
              <a:t>.</a:t>
            </a:r>
          </a:p>
          <a:p>
            <a:pPr lvl="2"/>
            <a:r>
              <a:rPr lang="en-US" smtClean="0"/>
              <a:t>Asbury </a:t>
            </a:r>
            <a:r>
              <a:rPr lang="en-US"/>
              <a:t>cannot access, consider, disclose, or otherwise use a party’s records that are made or maintained by a physician, psychiatrist, psychologist, or other recognized professional or paraprofessional acting in the professional’s or paraprofessional’s capacity, or assisting in that capacity, and which are made and maintained in connection with the provision of treatment to the party, unless Asbury obtains that party’s voluntary, written consent to do so for a grievance process. </a:t>
            </a:r>
          </a:p>
        </p:txBody>
      </p:sp>
    </p:spTree>
    <p:extLst>
      <p:ext uri="{BB962C8B-B14F-4D97-AF65-F5344CB8AC3E}">
        <p14:creationId xmlns:p14="http://schemas.microsoft.com/office/powerpoint/2010/main" val="2573871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Updated Regulations	</a:t>
            </a:r>
            <a:endParaRPr lang="en-US"/>
          </a:p>
        </p:txBody>
      </p:sp>
      <p:sp>
        <p:nvSpPr>
          <p:cNvPr id="3" name="Content Placeholder 2"/>
          <p:cNvSpPr>
            <a:spLocks noGrp="1"/>
          </p:cNvSpPr>
          <p:nvPr>
            <p:ph type="body" sz="quarter" idx="10"/>
          </p:nvPr>
        </p:nvSpPr>
        <p:spPr/>
        <p:txBody>
          <a:bodyPr/>
          <a:lstStyle/>
          <a:p>
            <a:r>
              <a:rPr lang="en-US" smtClean="0"/>
              <a:t>Set out in </a:t>
            </a:r>
            <a:r>
              <a:rPr lang="en-US"/>
              <a:t>34 C.F.R. § 106.45</a:t>
            </a:r>
            <a:endParaRPr lang="en-US" smtClean="0"/>
          </a:p>
          <a:p>
            <a:r>
              <a:rPr lang="en-US" smtClean="0"/>
              <a:t>Effective August 2020 (not applied retroactively)</a:t>
            </a:r>
          </a:p>
          <a:p>
            <a:r>
              <a:rPr lang="en-US" smtClean="0"/>
              <a:t>New Q&amp;A dated September 4, 2020</a:t>
            </a:r>
          </a:p>
          <a:p>
            <a:r>
              <a:rPr lang="en-US" smtClean="0"/>
              <a:t>New Q&amp;A: Part 1 and Part 2 dated January 15, 2021</a:t>
            </a:r>
          </a:p>
          <a:p>
            <a:endParaRPr lang="en-US" smtClean="0"/>
          </a:p>
          <a:p>
            <a:endParaRPr lang="en-US"/>
          </a:p>
        </p:txBody>
      </p:sp>
    </p:spTree>
    <p:extLst>
      <p:ext uri="{BB962C8B-B14F-4D97-AF65-F5344CB8AC3E}">
        <p14:creationId xmlns:p14="http://schemas.microsoft.com/office/powerpoint/2010/main" val="3570567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pPr lvl="0"/>
            <a:r>
              <a:rPr lang="en-US"/>
              <a:t>Provide an </a:t>
            </a:r>
            <a:r>
              <a:rPr lang="en-US" b="1"/>
              <a:t>equal opportunity for the parties to present witnesses</a:t>
            </a:r>
            <a:r>
              <a:rPr lang="en-US"/>
              <a:t>, including fact and expert witnesses, and other inculpatory and exculpatory </a:t>
            </a:r>
            <a:r>
              <a:rPr lang="en-US" b="1"/>
              <a:t>evidence</a:t>
            </a:r>
            <a:r>
              <a:rPr lang="en-US"/>
              <a:t>;</a:t>
            </a:r>
          </a:p>
          <a:p>
            <a:endParaRPr lang="en-US"/>
          </a:p>
          <a:p>
            <a:pPr lvl="0"/>
            <a:r>
              <a:rPr lang="en-US" b="1"/>
              <a:t>Not restrict </a:t>
            </a:r>
            <a:r>
              <a:rPr lang="en-US"/>
              <a:t>the ability of either party to discuss the allegations under investigation or to gather and present relevant evidence;</a:t>
            </a:r>
          </a:p>
          <a:p>
            <a:endParaRPr lang="en-US"/>
          </a:p>
        </p:txBody>
      </p:sp>
    </p:spTree>
    <p:extLst>
      <p:ext uri="{BB962C8B-B14F-4D97-AF65-F5344CB8AC3E}">
        <p14:creationId xmlns:p14="http://schemas.microsoft.com/office/powerpoint/2010/main" val="2286464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pPr lvl="0"/>
            <a:r>
              <a:rPr lang="en-US"/>
              <a:t>Provide an </a:t>
            </a:r>
            <a:r>
              <a:rPr lang="en-US" b="1"/>
              <a:t>equal opportunity for the parties to present witnesses</a:t>
            </a:r>
            <a:r>
              <a:rPr lang="en-US"/>
              <a:t>, including fact and expert witnesses, and other inculpatory and exculpatory </a:t>
            </a:r>
            <a:r>
              <a:rPr lang="en-US" b="1"/>
              <a:t>evidence</a:t>
            </a:r>
            <a:r>
              <a:rPr lang="en-US"/>
              <a:t>;</a:t>
            </a:r>
          </a:p>
          <a:p>
            <a:endParaRPr lang="en-US"/>
          </a:p>
          <a:p>
            <a:pPr lvl="0"/>
            <a:r>
              <a:rPr lang="en-US" b="1"/>
              <a:t>Not restrict </a:t>
            </a:r>
            <a:r>
              <a:rPr lang="en-US"/>
              <a:t>the ability of either party to discuss the allegations under investigation or to gather and present relevant evidence;</a:t>
            </a:r>
          </a:p>
          <a:p>
            <a:endParaRPr lang="en-US"/>
          </a:p>
        </p:txBody>
      </p:sp>
    </p:spTree>
    <p:extLst>
      <p:ext uri="{BB962C8B-B14F-4D97-AF65-F5344CB8AC3E}">
        <p14:creationId xmlns:p14="http://schemas.microsoft.com/office/powerpoint/2010/main" val="1108702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r>
              <a:rPr lang="en-US"/>
              <a:t>Provide the parties with the same opportunities to have others present during any grievance proceeding, including the opportunity to be accompanied to any related meeting or proceeding by the</a:t>
            </a:r>
            <a:r>
              <a:rPr lang="en-US" b="1"/>
              <a:t> advisor of their </a:t>
            </a:r>
            <a:r>
              <a:rPr lang="en-US" b="1" smtClean="0"/>
              <a:t>choice</a:t>
            </a:r>
            <a:r>
              <a:rPr lang="en-US" smtClean="0"/>
              <a:t>.</a:t>
            </a:r>
          </a:p>
          <a:p>
            <a:pPr lvl="1"/>
            <a:r>
              <a:rPr lang="en-US" smtClean="0"/>
              <a:t>Advisor may </a:t>
            </a:r>
            <a:r>
              <a:rPr lang="en-US"/>
              <a:t>be, but is not required to be, an </a:t>
            </a:r>
            <a:r>
              <a:rPr lang="en-US" smtClean="0"/>
              <a:t>attorney.</a:t>
            </a:r>
          </a:p>
          <a:p>
            <a:pPr lvl="1"/>
            <a:r>
              <a:rPr lang="en-US" smtClean="0"/>
              <a:t>May not limit </a:t>
            </a:r>
            <a:r>
              <a:rPr lang="en-US"/>
              <a:t>the choice or presence of advisor for either the complainant or respondent in any meeting or grievance </a:t>
            </a:r>
            <a:r>
              <a:rPr lang="en-US" smtClean="0"/>
              <a:t>proceeding</a:t>
            </a:r>
          </a:p>
          <a:p>
            <a:pPr lvl="2"/>
            <a:r>
              <a:rPr lang="en-US" smtClean="0"/>
              <a:t>However</a:t>
            </a:r>
            <a:r>
              <a:rPr lang="en-US"/>
              <a:t>, Asbury may establish restrictions regarding the extent to which the advisor may participate in the proceedings, as long as the restrictions apply equally to both </a:t>
            </a:r>
            <a:r>
              <a:rPr lang="en-US" smtClean="0"/>
              <a:t>parties.</a:t>
            </a:r>
            <a:endParaRPr lang="en-US"/>
          </a:p>
          <a:p>
            <a:endParaRPr lang="en-US"/>
          </a:p>
        </p:txBody>
      </p:sp>
    </p:spTree>
    <p:extLst>
      <p:ext uri="{BB962C8B-B14F-4D97-AF65-F5344CB8AC3E}">
        <p14:creationId xmlns:p14="http://schemas.microsoft.com/office/powerpoint/2010/main" val="3619537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pPr lvl="0"/>
            <a:r>
              <a:rPr lang="en-US"/>
              <a:t>Provide, to a party whose participation is invited or expected,</a:t>
            </a:r>
            <a:r>
              <a:rPr lang="en-US" b="1"/>
              <a:t> written notice</a:t>
            </a:r>
            <a:r>
              <a:rPr lang="en-US"/>
              <a:t> of the date, time, location, participants, and purpose of all hearings, investigative interviews, or other meetings, with </a:t>
            </a:r>
            <a:r>
              <a:rPr lang="en-US" b="1"/>
              <a:t>sufficient time for the party to prepare</a:t>
            </a:r>
            <a:r>
              <a:rPr lang="en-US"/>
              <a:t> to </a:t>
            </a:r>
            <a:r>
              <a:rPr lang="en-US" smtClean="0"/>
              <a:t>participate.</a:t>
            </a:r>
            <a:endParaRPr lang="en-US"/>
          </a:p>
          <a:p>
            <a:pPr marL="112712" indent="0">
              <a:buNone/>
            </a:pPr>
            <a:endParaRPr lang="en-US"/>
          </a:p>
        </p:txBody>
      </p:sp>
    </p:spTree>
    <p:extLst>
      <p:ext uri="{BB962C8B-B14F-4D97-AF65-F5344CB8AC3E}">
        <p14:creationId xmlns:p14="http://schemas.microsoft.com/office/powerpoint/2010/main" val="187384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pPr lvl="0"/>
            <a:r>
              <a:rPr lang="en-US"/>
              <a:t>Provide both parties an equal opportunity to </a:t>
            </a:r>
            <a:r>
              <a:rPr lang="en-US" b="1"/>
              <a:t>inspect and review any evidence</a:t>
            </a:r>
            <a:r>
              <a:rPr lang="en-US"/>
              <a:t> obtained as part of the investigation that is directly related to the allegations raised in a formal complaint, including the evidence upon which Asbury does not intend to rely in reaching a determination regarding responsibility and inculpatory or exculpatory evidence whether obtained from a party or other source, so that </a:t>
            </a:r>
            <a:r>
              <a:rPr lang="en-US" b="1"/>
              <a:t>each party can meaningfully respond</a:t>
            </a:r>
            <a:r>
              <a:rPr lang="en-US"/>
              <a:t> to the evidence prior to conclusion of the investigation. </a:t>
            </a:r>
            <a:endParaRPr lang="en-US" smtClean="0"/>
          </a:p>
          <a:p>
            <a:pPr lvl="1"/>
            <a:r>
              <a:rPr lang="en-US" smtClean="0"/>
              <a:t>Intended to allow the </a:t>
            </a:r>
            <a:r>
              <a:rPr lang="en-US"/>
              <a:t>parties to “effectively provide context to the evidence included in the report” and to “advance their own interests for consideration by the decision-maker.” </a:t>
            </a:r>
          </a:p>
        </p:txBody>
      </p:sp>
    </p:spTree>
    <p:extLst>
      <p:ext uri="{BB962C8B-B14F-4D97-AF65-F5344CB8AC3E}">
        <p14:creationId xmlns:p14="http://schemas.microsoft.com/office/powerpoint/2010/main" val="2713207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normAutofit/>
          </a:bodyPr>
          <a:lstStyle/>
          <a:p>
            <a:pPr lvl="0"/>
            <a:r>
              <a:rPr lang="en-US" smtClean="0"/>
              <a:t>Investigator </a:t>
            </a:r>
            <a:r>
              <a:rPr lang="en-US"/>
              <a:t>must take into consideration the parties’ responses and then determine what evidence is relevant and summarize the relevant evidence in the </a:t>
            </a:r>
            <a:r>
              <a:rPr lang="en-US" b="1"/>
              <a:t>investigative </a:t>
            </a:r>
            <a:r>
              <a:rPr lang="en-US" b="1" smtClean="0"/>
              <a:t>report. </a:t>
            </a:r>
          </a:p>
          <a:p>
            <a:pPr lvl="0"/>
            <a:r>
              <a:rPr lang="en-US" smtClean="0"/>
              <a:t>The </a:t>
            </a:r>
            <a:r>
              <a:rPr lang="en-US"/>
              <a:t>parties then have equal opportunity to </a:t>
            </a:r>
            <a:r>
              <a:rPr lang="en-US" b="1"/>
              <a:t>review the investigative report</a:t>
            </a:r>
            <a:r>
              <a:rPr lang="en-US"/>
              <a:t>; if a party disagrees with an investigator’s determination about relevance, the party can make that </a:t>
            </a:r>
            <a:r>
              <a:rPr lang="en-US" smtClean="0"/>
              <a:t>argument in the party’s written response to the investigation report (and to the decision-maker at any hearing held).</a:t>
            </a:r>
          </a:p>
          <a:p>
            <a:pPr lvl="0"/>
            <a:r>
              <a:rPr lang="en-US" smtClean="0"/>
              <a:t>Regardless, the decision-making is obligated </a:t>
            </a:r>
            <a:r>
              <a:rPr lang="en-US"/>
              <a:t>to objectively evaluate all relevant </a:t>
            </a:r>
            <a:r>
              <a:rPr lang="en-US" smtClean="0"/>
              <a:t>evidence, </a:t>
            </a:r>
            <a:r>
              <a:rPr lang="en-US"/>
              <a:t>and the parties have the opportunity to argue about what is relevant (and about the persuasiveness of relevant evidence). </a:t>
            </a:r>
          </a:p>
        </p:txBody>
      </p:sp>
    </p:spTree>
    <p:extLst>
      <p:ext uri="{BB962C8B-B14F-4D97-AF65-F5344CB8AC3E}">
        <p14:creationId xmlns:p14="http://schemas.microsoft.com/office/powerpoint/2010/main" val="3533471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r>
              <a:rPr lang="en-US"/>
              <a:t>Prior to completion of the investigative report, </a:t>
            </a:r>
            <a:r>
              <a:rPr lang="en-US" b="1"/>
              <a:t>Asbury must send to each party and the party’s advisor, if any, the evidence subject to inspection and review in an electronic format or a hard copy, and the parties must have at least 10 days to submit a written response, which the investigator will consider prior to completion of the investigative report</a:t>
            </a:r>
            <a:r>
              <a:rPr lang="en-US"/>
              <a:t>. </a:t>
            </a:r>
            <a:endParaRPr lang="en-US" smtClean="0"/>
          </a:p>
          <a:p>
            <a:pPr lvl="1"/>
            <a:r>
              <a:rPr lang="en-US"/>
              <a:t>Regulations do not specify how or when the investigative report should be given to the decision-maker. </a:t>
            </a:r>
          </a:p>
          <a:p>
            <a:pPr lvl="2"/>
            <a:r>
              <a:rPr lang="en-US"/>
              <a:t>However, decision-maker will need to have the investigative report and the parties’ responses to same, prior to reaching a determination regarding responsibility. </a:t>
            </a:r>
          </a:p>
          <a:p>
            <a:pPr lvl="2"/>
            <a:r>
              <a:rPr lang="en-US"/>
              <a:t>Exact timing of transmittal is within Asbury’s discretion (Preamble at 30309</a:t>
            </a:r>
            <a:r>
              <a:rPr lang="en-US" smtClean="0"/>
              <a:t>)</a:t>
            </a:r>
            <a:endParaRPr lang="en-US"/>
          </a:p>
        </p:txBody>
      </p:sp>
    </p:spTree>
    <p:extLst>
      <p:ext uri="{BB962C8B-B14F-4D97-AF65-F5344CB8AC3E}">
        <p14:creationId xmlns:p14="http://schemas.microsoft.com/office/powerpoint/2010/main" val="526230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normAutofit/>
          </a:bodyPr>
          <a:lstStyle/>
          <a:p>
            <a:pPr lvl="0"/>
            <a:r>
              <a:rPr lang="en-US" smtClean="0"/>
              <a:t>Investigation (and adjudication) </a:t>
            </a:r>
            <a:r>
              <a:rPr lang="en-US"/>
              <a:t>of the allegations must be based on an </a:t>
            </a:r>
            <a:r>
              <a:rPr lang="en-US" b="1"/>
              <a:t>objective evaluation of the evidence available in a particular </a:t>
            </a:r>
            <a:r>
              <a:rPr lang="en-US" b="1" smtClean="0"/>
              <a:t>case</a:t>
            </a:r>
          </a:p>
          <a:p>
            <a:pPr lvl="1"/>
            <a:r>
              <a:rPr lang="en-US" smtClean="0"/>
              <a:t>Rule recognizes that the </a:t>
            </a:r>
            <a:r>
              <a:rPr lang="en-US"/>
              <a:t>type and extent of evidence available will differ based on the facts of each </a:t>
            </a:r>
            <a:r>
              <a:rPr lang="en-US" smtClean="0"/>
              <a:t>incident.</a:t>
            </a:r>
          </a:p>
          <a:p>
            <a:pPr lvl="1"/>
            <a:r>
              <a:rPr lang="en-US" smtClean="0"/>
              <a:t>In </a:t>
            </a:r>
            <a:r>
              <a:rPr lang="en-US"/>
              <a:t>some situations, there may be little or no evidence other than the statements of the parties </a:t>
            </a:r>
            <a:r>
              <a:rPr lang="en-US" smtClean="0"/>
              <a:t>themselves</a:t>
            </a:r>
          </a:p>
          <a:p>
            <a:r>
              <a:rPr lang="en-US" smtClean="0"/>
              <a:t>Does </a:t>
            </a:r>
            <a:r>
              <a:rPr lang="en-US"/>
              <a:t>not require ‘‘objective’’ evidence (as in, corroborating evidence); this provision requires that the recipient objectively evaluate the relevant evidence that is available in a particular case</a:t>
            </a:r>
            <a:r>
              <a:rPr lang="en-US" smtClean="0"/>
              <a:t>.</a:t>
            </a:r>
          </a:p>
          <a:p>
            <a:r>
              <a:rPr lang="en-US" smtClean="0"/>
              <a:t>‘‘All</a:t>
            </a:r>
            <a:r>
              <a:rPr lang="en-US"/>
              <a:t>’’ the evidence </a:t>
            </a:r>
            <a:r>
              <a:rPr lang="en-US" smtClean="0"/>
              <a:t>required is </a:t>
            </a:r>
            <a:r>
              <a:rPr lang="en-US"/>
              <a:t>tempered by what a thorough investigation effort can gather within a reasonably prompt time frame.</a:t>
            </a:r>
            <a:endParaRPr lang="en-US" smtClean="0"/>
          </a:p>
          <a:p>
            <a:pPr marL="569912" lvl="1" indent="0">
              <a:buNone/>
            </a:pPr>
            <a:endParaRPr lang="en-US" smtClean="0"/>
          </a:p>
          <a:p>
            <a:pPr marL="112712" indent="0">
              <a:buNone/>
            </a:pPr>
            <a:endParaRPr lang="en-US"/>
          </a:p>
        </p:txBody>
      </p:sp>
    </p:spTree>
    <p:extLst>
      <p:ext uri="{BB962C8B-B14F-4D97-AF65-F5344CB8AC3E}">
        <p14:creationId xmlns:p14="http://schemas.microsoft.com/office/powerpoint/2010/main" val="1249202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Investigation Requirements</a:t>
            </a:r>
            <a:endParaRPr lang="en-US"/>
          </a:p>
        </p:txBody>
      </p:sp>
      <p:sp>
        <p:nvSpPr>
          <p:cNvPr id="3" name="Content Placeholder 2"/>
          <p:cNvSpPr>
            <a:spLocks noGrp="1"/>
          </p:cNvSpPr>
          <p:nvPr>
            <p:ph type="body" sz="quarter" idx="10"/>
          </p:nvPr>
        </p:nvSpPr>
        <p:spPr/>
        <p:txBody>
          <a:bodyPr/>
          <a:lstStyle/>
          <a:p>
            <a:r>
              <a:rPr lang="en-US"/>
              <a:t>“While the gathering and evaluation of available evidence will take time and effort on the part of the recipient, the Department views any difficulties associated with the provision’s evidence requirement to be outweighed by the due process benefits the provision will bring to both parties during the grievance process</a:t>
            </a:r>
            <a:r>
              <a:rPr lang="en-US" smtClean="0"/>
              <a:t>.”</a:t>
            </a:r>
          </a:p>
          <a:p>
            <a:pPr lvl="0"/>
            <a:endParaRPr lang="en-US"/>
          </a:p>
        </p:txBody>
      </p:sp>
    </p:spTree>
    <p:extLst>
      <p:ext uri="{BB962C8B-B14F-4D97-AF65-F5344CB8AC3E}">
        <p14:creationId xmlns:p14="http://schemas.microsoft.com/office/powerpoint/2010/main" val="6745508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4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Overview of Investigation Steps:</a:t>
            </a:r>
            <a:endParaRPr lang="en-US"/>
          </a:p>
        </p:txBody>
      </p:sp>
      <p:sp>
        <p:nvSpPr>
          <p:cNvPr id="3" name="Content Placeholder 2"/>
          <p:cNvSpPr>
            <a:spLocks noGrp="1"/>
          </p:cNvSpPr>
          <p:nvPr>
            <p:ph type="body" sz="quarter" idx="10"/>
          </p:nvPr>
        </p:nvSpPr>
        <p:spPr/>
        <p:txBody>
          <a:bodyPr>
            <a:normAutofit lnSpcReduction="10000"/>
          </a:bodyPr>
          <a:lstStyle/>
          <a:p>
            <a:r>
              <a:rPr lang="en-US" smtClean="0"/>
              <a:t>Formal complaint (signed by complainant or Title IX Coordinator)</a:t>
            </a:r>
          </a:p>
          <a:p>
            <a:r>
              <a:rPr lang="en-US" smtClean="0"/>
              <a:t>Written Notice of Allegations</a:t>
            </a:r>
          </a:p>
          <a:p>
            <a:r>
              <a:rPr lang="en-US" smtClean="0"/>
              <a:t>Investigation</a:t>
            </a:r>
          </a:p>
          <a:p>
            <a:r>
              <a:rPr lang="en-US" smtClean="0"/>
              <a:t>Evidence Review of evidence “directly related” to the allegations</a:t>
            </a:r>
          </a:p>
          <a:p>
            <a:r>
              <a:rPr lang="en-US" smtClean="0"/>
              <a:t>Parties may submit written response to evidence </a:t>
            </a:r>
          </a:p>
          <a:p>
            <a:r>
              <a:rPr lang="en-US" smtClean="0"/>
              <a:t>Investigative Report is issued and shared with parties at least 10 days before hearing </a:t>
            </a:r>
          </a:p>
          <a:p>
            <a:r>
              <a:rPr lang="en-US" smtClean="0"/>
              <a:t>Parties may submit written response to Investigative Report</a:t>
            </a:r>
          </a:p>
          <a:p>
            <a:r>
              <a:rPr lang="en-US" smtClean="0"/>
              <a:t>Live Hearing</a:t>
            </a:r>
          </a:p>
          <a:p>
            <a:endParaRPr lang="en-US"/>
          </a:p>
        </p:txBody>
      </p:sp>
    </p:spTree>
    <p:extLst>
      <p:ext uri="{BB962C8B-B14F-4D97-AF65-F5344CB8AC3E}">
        <p14:creationId xmlns:p14="http://schemas.microsoft.com/office/powerpoint/2010/main" val="2289105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2020 Final Rule Guiding Principles</a:t>
            </a:r>
            <a:endParaRPr lang="en-US"/>
          </a:p>
        </p:txBody>
      </p:sp>
      <p:sp>
        <p:nvSpPr>
          <p:cNvPr id="3" name="Content Placeholder 2"/>
          <p:cNvSpPr>
            <a:spLocks noGrp="1"/>
          </p:cNvSpPr>
          <p:nvPr>
            <p:ph type="body" sz="quarter" idx="10"/>
          </p:nvPr>
        </p:nvSpPr>
        <p:spPr/>
        <p:txBody>
          <a:bodyPr>
            <a:normAutofit/>
          </a:bodyPr>
          <a:lstStyle/>
          <a:p>
            <a:r>
              <a:rPr lang="en-US" b="1" smtClean="0"/>
              <a:t>(1) Historic Recognition of Sexual Harassment as Sex Discrimination </a:t>
            </a:r>
          </a:p>
          <a:p>
            <a:pPr lvl="1"/>
            <a:r>
              <a:rPr lang="en-US" smtClean="0"/>
              <a:t>Previously, Department of Education only addressed sexual harassment and sexual assault as unlawful sex discrimination through guidance documents.</a:t>
            </a:r>
          </a:p>
          <a:p>
            <a:pPr lvl="1"/>
            <a:r>
              <a:rPr lang="en-US" smtClean="0"/>
              <a:t>For the first time, the Final Rule imposes legal obligations on schools and required response. </a:t>
            </a:r>
          </a:p>
          <a:p>
            <a:r>
              <a:rPr lang="en-US" b="1" smtClean="0"/>
              <a:t>(2) Supporting Complainants and Respecting Complainant’s Autonomy</a:t>
            </a:r>
          </a:p>
          <a:p>
            <a:pPr lvl="1"/>
            <a:r>
              <a:rPr lang="en-US"/>
              <a:t>S</a:t>
            </a:r>
            <a:r>
              <a:rPr lang="en-US" smtClean="0"/>
              <a:t>chools </a:t>
            </a:r>
            <a:r>
              <a:rPr lang="en-US"/>
              <a:t>must offer free supportive measures to every alleged victim of sexual </a:t>
            </a:r>
            <a:r>
              <a:rPr lang="en-US" smtClean="0"/>
              <a:t>harassment, even if complainant doesn’t want to initiate or participate in grievance process.</a:t>
            </a:r>
          </a:p>
          <a:p>
            <a:pPr lvl="1"/>
            <a:r>
              <a:rPr lang="en-US" smtClean="0"/>
              <a:t>Respects complainants’ wishes and autonomy by giving them choice to file a formal complaint or not.</a:t>
            </a:r>
            <a:endParaRPr lang="en-US" b="1"/>
          </a:p>
        </p:txBody>
      </p:sp>
    </p:spTree>
    <p:extLst>
      <p:ext uri="{BB962C8B-B14F-4D97-AF65-F5344CB8AC3E}">
        <p14:creationId xmlns:p14="http://schemas.microsoft.com/office/powerpoint/2010/main" val="561834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Gathering Evidence</a:t>
            </a:r>
            <a:endParaRPr lang="en-US"/>
          </a:p>
        </p:txBody>
      </p:sp>
      <p:sp>
        <p:nvSpPr>
          <p:cNvPr id="3" name="Content Placeholder 2"/>
          <p:cNvSpPr>
            <a:spLocks noGrp="1"/>
          </p:cNvSpPr>
          <p:nvPr>
            <p:ph type="body" sz="quarter" idx="10"/>
          </p:nvPr>
        </p:nvSpPr>
        <p:spPr/>
        <p:txBody>
          <a:bodyPr/>
          <a:lstStyle/>
          <a:p>
            <a:r>
              <a:rPr lang="en-US" smtClean="0"/>
              <a:t>It is the institution’s burden to </a:t>
            </a:r>
            <a:r>
              <a:rPr lang="en-US"/>
              <a:t>gather evidence sufficient to reach a determination regarding </a:t>
            </a:r>
            <a:r>
              <a:rPr lang="en-US" smtClean="0"/>
              <a:t>responsibility.  This burden should never fall on the parties.</a:t>
            </a:r>
          </a:p>
          <a:p>
            <a:r>
              <a:rPr lang="en-US" smtClean="0"/>
              <a:t>Investigation must undertake </a:t>
            </a:r>
            <a:r>
              <a:rPr lang="en-US"/>
              <a:t>a thorough search for relevant facts and evidence pertaining to a particular case, while operating under the constraints of conducting and concluding the investigation under designated, reasonably prompt time frames and without powers of subpoena. </a:t>
            </a:r>
            <a:endParaRPr lang="en-US" smtClean="0"/>
          </a:p>
          <a:p>
            <a:pPr lvl="1"/>
            <a:r>
              <a:rPr lang="en-US" smtClean="0"/>
              <a:t>These conditions limit </a:t>
            </a:r>
            <a:r>
              <a:rPr lang="en-US"/>
              <a:t>the extensiveness or comprehensiveness of </a:t>
            </a:r>
            <a:r>
              <a:rPr lang="en-US" smtClean="0"/>
              <a:t>an institution's </a:t>
            </a:r>
            <a:r>
              <a:rPr lang="en-US"/>
              <a:t>efforts to gather evidence while reasonably expecting the </a:t>
            </a:r>
            <a:r>
              <a:rPr lang="en-US" smtClean="0"/>
              <a:t>institution to gather </a:t>
            </a:r>
            <a:r>
              <a:rPr lang="en-US"/>
              <a:t>evidence that is available. </a:t>
            </a:r>
            <a:r>
              <a:rPr lang="en-US" smtClean="0"/>
              <a:t>(Preamble </a:t>
            </a:r>
            <a:r>
              <a:rPr lang="en-US"/>
              <a:t>at </a:t>
            </a:r>
            <a:r>
              <a:rPr lang="en-US" smtClean="0"/>
              <a:t>30292)</a:t>
            </a:r>
            <a:endParaRPr lang="en-US"/>
          </a:p>
        </p:txBody>
      </p:sp>
    </p:spTree>
    <p:extLst>
      <p:ext uri="{BB962C8B-B14F-4D97-AF65-F5344CB8AC3E}">
        <p14:creationId xmlns:p14="http://schemas.microsoft.com/office/powerpoint/2010/main" val="1601022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Gathering Evidence</a:t>
            </a:r>
            <a:endParaRPr lang="en-US"/>
          </a:p>
        </p:txBody>
      </p:sp>
      <p:sp>
        <p:nvSpPr>
          <p:cNvPr id="3" name="Content Placeholder 2"/>
          <p:cNvSpPr>
            <a:spLocks noGrp="1"/>
          </p:cNvSpPr>
          <p:nvPr>
            <p:ph type="body" sz="quarter" idx="10"/>
          </p:nvPr>
        </p:nvSpPr>
        <p:spPr/>
        <p:txBody>
          <a:bodyPr/>
          <a:lstStyle/>
          <a:p>
            <a:r>
              <a:rPr lang="en-US"/>
              <a:t>The investigator is obligated to gather evidence directly related to the allegations whether or not the recipient intends to rely on such </a:t>
            </a:r>
            <a:r>
              <a:rPr lang="en-US" smtClean="0"/>
              <a:t>evidence.</a:t>
            </a:r>
          </a:p>
          <a:p>
            <a:pPr lvl="1"/>
            <a:r>
              <a:rPr lang="en-US" smtClean="0"/>
              <a:t>For </a:t>
            </a:r>
            <a:r>
              <a:rPr lang="en-US"/>
              <a:t>instance, where evidence is directly related to the allegations but the </a:t>
            </a:r>
            <a:r>
              <a:rPr lang="en-US" smtClean="0"/>
              <a:t>investigator </a:t>
            </a:r>
            <a:r>
              <a:rPr lang="en-US"/>
              <a:t>does not believe the evidence to be credible and thus does not intend to rely on </a:t>
            </a:r>
            <a:r>
              <a:rPr lang="en-US" smtClean="0"/>
              <a:t>it</a:t>
            </a:r>
            <a:r>
              <a:rPr lang="en-US"/>
              <a:t>.  (Preamble at </a:t>
            </a:r>
            <a:r>
              <a:rPr lang="en-US" smtClean="0"/>
              <a:t>30248-49)</a:t>
            </a:r>
          </a:p>
          <a:p>
            <a:pPr marL="569912" lvl="1" indent="0">
              <a:buNone/>
            </a:pPr>
            <a:endParaRPr lang="en-US"/>
          </a:p>
        </p:txBody>
      </p:sp>
    </p:spTree>
    <p:extLst>
      <p:ext uri="{BB962C8B-B14F-4D97-AF65-F5344CB8AC3E}">
        <p14:creationId xmlns:p14="http://schemas.microsoft.com/office/powerpoint/2010/main" val="3894565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Relevance </a:t>
            </a:r>
            <a:endParaRPr lang="en-US"/>
          </a:p>
        </p:txBody>
      </p:sp>
      <p:sp>
        <p:nvSpPr>
          <p:cNvPr id="3" name="Content Placeholder 2"/>
          <p:cNvSpPr>
            <a:spLocks noGrp="1"/>
          </p:cNvSpPr>
          <p:nvPr>
            <p:ph type="body" sz="quarter" idx="10"/>
          </p:nvPr>
        </p:nvSpPr>
        <p:spPr/>
        <p:txBody>
          <a:bodyPr>
            <a:normAutofit fontScale="92500" lnSpcReduction="20000"/>
          </a:bodyPr>
          <a:lstStyle/>
          <a:p>
            <a:r>
              <a:rPr lang="en-US"/>
              <a:t>All evidence summarized in the investigative report under § 106.45(b)(5)(vii) must be </a:t>
            </a:r>
            <a:r>
              <a:rPr lang="en-US" b="1"/>
              <a:t>relevant</a:t>
            </a:r>
            <a:r>
              <a:rPr lang="en-US" smtClean="0"/>
              <a:t>.</a:t>
            </a:r>
          </a:p>
          <a:p>
            <a:r>
              <a:rPr lang="en-US" smtClean="0"/>
              <a:t>The regulations do not contain a definition for relevance.</a:t>
            </a:r>
          </a:p>
          <a:p>
            <a:r>
              <a:rPr lang="en-US"/>
              <a:t>“While the proposed rules do not speak </a:t>
            </a:r>
            <a:r>
              <a:rPr lang="en-US" smtClean="0"/>
              <a:t>to admissibility </a:t>
            </a:r>
            <a:r>
              <a:rPr lang="en-US"/>
              <a:t>of </a:t>
            </a:r>
            <a:r>
              <a:rPr lang="en-US" smtClean="0"/>
              <a:t>hearsay, prior </a:t>
            </a:r>
            <a:r>
              <a:rPr lang="en-US"/>
              <a:t>bad </a:t>
            </a:r>
            <a:r>
              <a:rPr lang="en-US" smtClean="0"/>
              <a:t>acts, character evidence, polygraph (i.e. lie detector</a:t>
            </a:r>
            <a:r>
              <a:rPr lang="en-US"/>
              <a:t>) </a:t>
            </a:r>
            <a:r>
              <a:rPr lang="en-US" smtClean="0"/>
              <a:t>results, standards </a:t>
            </a:r>
            <a:r>
              <a:rPr lang="en-US"/>
              <a:t>for authentication of </a:t>
            </a:r>
            <a:r>
              <a:rPr lang="en-US" smtClean="0"/>
              <a:t>evidence, or similar </a:t>
            </a:r>
            <a:r>
              <a:rPr lang="en-US"/>
              <a:t>issues concerning evidence, </a:t>
            </a:r>
            <a:r>
              <a:rPr lang="en-US" smtClean="0"/>
              <a:t>the </a:t>
            </a:r>
            <a:r>
              <a:rPr lang="en-US"/>
              <a:t>final </a:t>
            </a:r>
            <a:r>
              <a:rPr lang="en-US" smtClean="0"/>
              <a:t>regulations:</a:t>
            </a:r>
          </a:p>
          <a:p>
            <a:pPr lvl="1"/>
            <a:r>
              <a:rPr lang="en-US" sz="1800" smtClean="0"/>
              <a:t>(1)  </a:t>
            </a:r>
            <a:r>
              <a:rPr lang="en-US" sz="1800" b="1" u="sng"/>
              <a:t>require recipients to gather and evaluate relevant evidence, with the understanding </a:t>
            </a:r>
            <a:r>
              <a:rPr lang="en-US" sz="1800" b="1" u="sng" smtClean="0"/>
              <a:t>that </a:t>
            </a:r>
            <a:r>
              <a:rPr lang="en-US" sz="1800" b="1" u="sng"/>
              <a:t>this includes both inculpatory and exculpatory evidence</a:t>
            </a:r>
            <a:r>
              <a:rPr lang="en-US" sz="1800"/>
              <a:t>, </a:t>
            </a:r>
            <a:r>
              <a:rPr lang="en-US" sz="1800" smtClean="0"/>
              <a:t>and</a:t>
            </a:r>
          </a:p>
          <a:p>
            <a:pPr lvl="1"/>
            <a:r>
              <a:rPr lang="en-US" sz="1800" smtClean="0"/>
              <a:t>(2)  </a:t>
            </a:r>
            <a:r>
              <a:rPr lang="en-US" sz="1800"/>
              <a:t>the final regulations deem questions and evidence about a complainant’s prior sexual behavior to be irrelevant with two exceptions, and </a:t>
            </a:r>
            <a:r>
              <a:rPr lang="en-US" sz="1800" smtClean="0"/>
              <a:t>preclude </a:t>
            </a:r>
            <a:r>
              <a:rPr lang="en-US" sz="1800"/>
              <a:t>use of any information protected by a legally recognized privilege (e.g., attorney-client).”  </a:t>
            </a:r>
            <a:r>
              <a:rPr lang="en-US" sz="1800" smtClean="0"/>
              <a:t>(Preamble </a:t>
            </a:r>
            <a:r>
              <a:rPr lang="en-US" sz="1800"/>
              <a:t>at </a:t>
            </a:r>
            <a:r>
              <a:rPr lang="en-US" sz="1800" smtClean="0"/>
              <a:t>30247)</a:t>
            </a:r>
          </a:p>
          <a:p>
            <a:endParaRPr lang="en-US"/>
          </a:p>
        </p:txBody>
      </p:sp>
    </p:spTree>
    <p:extLst>
      <p:ext uri="{BB962C8B-B14F-4D97-AF65-F5344CB8AC3E}">
        <p14:creationId xmlns:p14="http://schemas.microsoft.com/office/powerpoint/2010/main" val="1815992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Two Rape Shield Exceptions</a:t>
            </a:r>
            <a:endParaRPr lang="en-US"/>
          </a:p>
        </p:txBody>
      </p:sp>
      <p:sp>
        <p:nvSpPr>
          <p:cNvPr id="3" name="Content Placeholder 2"/>
          <p:cNvSpPr>
            <a:spLocks noGrp="1"/>
          </p:cNvSpPr>
          <p:nvPr>
            <p:ph type="body" sz="quarter" idx="10"/>
          </p:nvPr>
        </p:nvSpPr>
        <p:spPr/>
        <p:txBody>
          <a:bodyPr/>
          <a:lstStyle/>
          <a:p>
            <a:r>
              <a:rPr lang="en-US" smtClean="0"/>
              <a:t>“… </a:t>
            </a:r>
            <a:r>
              <a:rPr lang="en-US"/>
              <a:t>rape shield protections, providing that questions and evidence about the complainant’s sexual predisposition or prior sexual behavior are not relevant, </a:t>
            </a:r>
            <a:r>
              <a:rPr lang="en-US" b="1" u="sng"/>
              <a:t>unless</a:t>
            </a:r>
            <a:r>
              <a:rPr lang="en-US"/>
              <a:t> such questions and evidence about the complainant’s prior sexual behavior are offered to prove </a:t>
            </a:r>
            <a:r>
              <a:rPr lang="en-US" smtClean="0"/>
              <a:t>that:</a:t>
            </a:r>
          </a:p>
          <a:p>
            <a:pPr lvl="1"/>
            <a:r>
              <a:rPr lang="en-US" smtClean="0"/>
              <a:t>(1) someone </a:t>
            </a:r>
            <a:r>
              <a:rPr lang="en-US"/>
              <a:t>other than the respondent committed the conduct alleged by the complainant, or </a:t>
            </a:r>
            <a:endParaRPr lang="en-US" smtClean="0"/>
          </a:p>
          <a:p>
            <a:pPr lvl="1"/>
            <a:r>
              <a:rPr lang="en-US" smtClean="0"/>
              <a:t>(2) if </a:t>
            </a:r>
            <a:r>
              <a:rPr lang="en-US"/>
              <a:t>the questions and evidence concern specific incidents of the complainant’s prior sexual behavior with respect to the respondent and are offered to prove consent.” </a:t>
            </a:r>
            <a:r>
              <a:rPr lang="en-US" smtClean="0"/>
              <a:t> </a:t>
            </a:r>
            <a:endParaRPr lang="en-US"/>
          </a:p>
        </p:txBody>
      </p:sp>
    </p:spTree>
    <p:extLst>
      <p:ext uri="{BB962C8B-B14F-4D97-AF65-F5344CB8AC3E}">
        <p14:creationId xmlns:p14="http://schemas.microsoft.com/office/powerpoint/2010/main" val="350539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is NOT relevant?</a:t>
            </a:r>
            <a:endParaRPr lang="en-US"/>
          </a:p>
        </p:txBody>
      </p:sp>
      <p:sp>
        <p:nvSpPr>
          <p:cNvPr id="3" name="Content Placeholder 2"/>
          <p:cNvSpPr>
            <a:spLocks noGrp="1"/>
          </p:cNvSpPr>
          <p:nvPr>
            <p:ph type="body" sz="quarter" idx="10"/>
          </p:nvPr>
        </p:nvSpPr>
        <p:spPr/>
        <p:txBody>
          <a:bodyPr/>
          <a:lstStyle/>
          <a:p>
            <a:r>
              <a:rPr lang="en-US" smtClean="0"/>
              <a:t>Certain </a:t>
            </a:r>
            <a:r>
              <a:rPr lang="en-US"/>
              <a:t>evidence and </a:t>
            </a:r>
            <a:r>
              <a:rPr lang="en-US" smtClean="0"/>
              <a:t>information that is </a:t>
            </a:r>
            <a:r>
              <a:rPr lang="en-US"/>
              <a:t>not relevant or otherwise not subject to use in a grievance process: </a:t>
            </a:r>
            <a:endParaRPr lang="en-US" smtClean="0"/>
          </a:p>
          <a:p>
            <a:pPr lvl="1"/>
            <a:r>
              <a:rPr lang="en-US" smtClean="0"/>
              <a:t>Information </a:t>
            </a:r>
            <a:r>
              <a:rPr lang="en-US"/>
              <a:t>protected by a legally recognized </a:t>
            </a:r>
            <a:r>
              <a:rPr lang="en-US" smtClean="0"/>
              <a:t>privilege;</a:t>
            </a:r>
          </a:p>
          <a:p>
            <a:pPr lvl="1"/>
            <a:r>
              <a:rPr lang="en-US" smtClean="0"/>
              <a:t>Evidence </a:t>
            </a:r>
            <a:r>
              <a:rPr lang="en-US"/>
              <a:t>about a complainant’s sexual predisposition must never be included in the investigative </a:t>
            </a:r>
            <a:r>
              <a:rPr lang="en-US" smtClean="0"/>
              <a:t>report;</a:t>
            </a:r>
          </a:p>
          <a:p>
            <a:pPr lvl="1"/>
            <a:r>
              <a:rPr lang="en-US" smtClean="0"/>
              <a:t>Evidence </a:t>
            </a:r>
            <a:r>
              <a:rPr lang="en-US"/>
              <a:t>about a complainant’s prior sexual behavior would only be included if it meets one of the two narrow exceptions stated in § 106.45(b)(6)(i)-(ii) </a:t>
            </a:r>
          </a:p>
          <a:p>
            <a:pPr lvl="1"/>
            <a:r>
              <a:rPr lang="en-US" smtClean="0"/>
              <a:t>Any </a:t>
            </a:r>
            <a:r>
              <a:rPr lang="en-US"/>
              <a:t>party’s medical, psychological, and similar records unless the party has given voluntary, written </a:t>
            </a:r>
            <a:r>
              <a:rPr lang="en-US" smtClean="0"/>
              <a:t>consent; and </a:t>
            </a:r>
          </a:p>
          <a:p>
            <a:pPr lvl="1"/>
            <a:r>
              <a:rPr lang="en-US" smtClean="0"/>
              <a:t>Party </a:t>
            </a:r>
            <a:r>
              <a:rPr lang="en-US"/>
              <a:t>or witness statements that have not been subjected to cross-examination at a live hearing</a:t>
            </a:r>
            <a:r>
              <a:rPr lang="en-US" smtClean="0"/>
              <a:t>.</a:t>
            </a:r>
          </a:p>
        </p:txBody>
      </p:sp>
    </p:spTree>
    <p:extLst>
      <p:ext uri="{BB962C8B-B14F-4D97-AF65-F5344CB8AC3E}">
        <p14:creationId xmlns:p14="http://schemas.microsoft.com/office/powerpoint/2010/main" val="1626759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Parties’ review</a:t>
            </a:r>
            <a:endParaRPr lang="en-US"/>
          </a:p>
        </p:txBody>
      </p:sp>
      <p:sp>
        <p:nvSpPr>
          <p:cNvPr id="3" name="Content Placeholder 2"/>
          <p:cNvSpPr>
            <a:spLocks noGrp="1"/>
          </p:cNvSpPr>
          <p:nvPr>
            <p:ph type="body" sz="quarter" idx="10"/>
          </p:nvPr>
        </p:nvSpPr>
        <p:spPr/>
        <p:txBody>
          <a:bodyPr>
            <a:normAutofit/>
          </a:bodyPr>
          <a:lstStyle/>
          <a:p>
            <a:r>
              <a:rPr lang="en-US" smtClean="0"/>
              <a:t>Parties </a:t>
            </a:r>
            <a:r>
              <a:rPr lang="en-US"/>
              <a:t>may make corrections, provide appropriate context, and prepare their responses and defenses before a decision-maker reaches a determination regarding </a:t>
            </a:r>
            <a:r>
              <a:rPr lang="en-US" smtClean="0"/>
              <a:t>responsibility.</a:t>
            </a:r>
          </a:p>
          <a:p>
            <a:r>
              <a:rPr lang="en-US" smtClean="0"/>
              <a:t>If </a:t>
            </a:r>
            <a:r>
              <a:rPr lang="en-US"/>
              <a:t>relevant evidence seems to be missing, a party can point that out to the investigator, and if it turns out that relevant evidence was destroyed by a party, the decision-maker can take that into account in assessing the credibility of parties, and the weight of evidence in the </a:t>
            </a:r>
            <a:r>
              <a:rPr lang="en-US" smtClean="0"/>
              <a:t>case</a:t>
            </a:r>
          </a:p>
          <a:p>
            <a:r>
              <a:rPr lang="en-US"/>
              <a:t>May restrict parties’ (and their party advisors) ability to disseminate or use any of the evidence for non-Title IX grievance process use or require a non-disclosure as long as doing so does not violate the regulations or law.</a:t>
            </a:r>
          </a:p>
          <a:p>
            <a:endParaRPr lang="en-US"/>
          </a:p>
        </p:txBody>
      </p:sp>
    </p:spTree>
    <p:extLst>
      <p:ext uri="{BB962C8B-B14F-4D97-AF65-F5344CB8AC3E}">
        <p14:creationId xmlns:p14="http://schemas.microsoft.com/office/powerpoint/2010/main" val="749234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evidence to consider and include in investigation report?</a:t>
            </a:r>
            <a:endParaRPr lang="en-US"/>
          </a:p>
        </p:txBody>
      </p:sp>
      <p:sp>
        <p:nvSpPr>
          <p:cNvPr id="3" name="Content Placeholder 2"/>
          <p:cNvSpPr>
            <a:spLocks noGrp="1"/>
          </p:cNvSpPr>
          <p:nvPr>
            <p:ph type="body" sz="quarter" idx="10"/>
          </p:nvPr>
        </p:nvSpPr>
        <p:spPr/>
        <p:txBody>
          <a:bodyPr/>
          <a:lstStyle/>
          <a:p>
            <a:r>
              <a:rPr lang="en-US" b="1" smtClean="0"/>
              <a:t>Privileged information/materials </a:t>
            </a:r>
            <a:r>
              <a:rPr lang="en-US" smtClean="0"/>
              <a:t>– do not include in evidence review or investigation report</a:t>
            </a:r>
          </a:p>
          <a:p>
            <a:r>
              <a:rPr lang="en-US" b="1" smtClean="0"/>
              <a:t>Not directly related </a:t>
            </a:r>
            <a:r>
              <a:rPr lang="en-US" smtClean="0"/>
              <a:t>– do not include in evidence review or investigation report</a:t>
            </a:r>
          </a:p>
          <a:p>
            <a:r>
              <a:rPr lang="en-US" b="1" smtClean="0"/>
              <a:t>Directly related but may not relevant </a:t>
            </a:r>
            <a:r>
              <a:rPr lang="en-US" smtClean="0"/>
              <a:t>– include in evidence review</a:t>
            </a:r>
          </a:p>
          <a:p>
            <a:r>
              <a:rPr lang="en-US" b="1" smtClean="0"/>
              <a:t>Directly related and relevant</a:t>
            </a:r>
            <a:r>
              <a:rPr lang="en-US" smtClean="0"/>
              <a:t> – include in evidence review and investigation report</a:t>
            </a:r>
          </a:p>
          <a:p>
            <a:endParaRPr lang="en-US"/>
          </a:p>
        </p:txBody>
      </p:sp>
    </p:spTree>
    <p:extLst>
      <p:ext uri="{BB962C8B-B14F-4D97-AF65-F5344CB8AC3E}">
        <p14:creationId xmlns:p14="http://schemas.microsoft.com/office/powerpoint/2010/main" val="2681399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type of evidence must be provided to parties?</a:t>
            </a:r>
            <a:endParaRPr lang="en-US"/>
          </a:p>
        </p:txBody>
      </p:sp>
      <p:sp>
        <p:nvSpPr>
          <p:cNvPr id="3" name="Content Placeholder 2"/>
          <p:cNvSpPr>
            <a:spLocks noGrp="1"/>
          </p:cNvSpPr>
          <p:nvPr>
            <p:ph type="body" sz="quarter" idx="10"/>
          </p:nvPr>
        </p:nvSpPr>
        <p:spPr/>
        <p:txBody>
          <a:bodyPr/>
          <a:lstStyle/>
          <a:p>
            <a:r>
              <a:rPr lang="en-US"/>
              <a:t>T</a:t>
            </a:r>
            <a:r>
              <a:rPr lang="en-US" smtClean="0"/>
              <a:t>he </a:t>
            </a:r>
            <a:r>
              <a:rPr lang="en-US"/>
              <a:t>universe of evidence given to the parties for inspection and review under § 106.45(b)(5)(vi) must consist of all evidence directly related to the </a:t>
            </a:r>
            <a:r>
              <a:rPr lang="en-US" smtClean="0"/>
              <a:t>allegations.</a:t>
            </a:r>
          </a:p>
          <a:p>
            <a:r>
              <a:rPr lang="en-US"/>
              <a:t>D</a:t>
            </a:r>
            <a:r>
              <a:rPr lang="en-US" smtClean="0"/>
              <a:t>eterminations </a:t>
            </a:r>
            <a:r>
              <a:rPr lang="en-US"/>
              <a:t>as to whether evidence is ‘‘relevant’’ are made when finalizing the investigative report, pursuant to § 106.45(b)(5)(vii</a:t>
            </a:r>
            <a:r>
              <a:rPr lang="en-US" smtClean="0"/>
              <a:t>).</a:t>
            </a:r>
          </a:p>
        </p:txBody>
      </p:sp>
    </p:spTree>
    <p:extLst>
      <p:ext uri="{BB962C8B-B14F-4D97-AF65-F5344CB8AC3E}">
        <p14:creationId xmlns:p14="http://schemas.microsoft.com/office/powerpoint/2010/main" val="2851467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“Directly related”</a:t>
            </a:r>
            <a:endParaRPr lang="en-US"/>
          </a:p>
        </p:txBody>
      </p:sp>
      <p:sp>
        <p:nvSpPr>
          <p:cNvPr id="3" name="Content Placeholder 2"/>
          <p:cNvSpPr>
            <a:spLocks noGrp="1"/>
          </p:cNvSpPr>
          <p:nvPr>
            <p:ph type="body" sz="quarter" idx="10"/>
          </p:nvPr>
        </p:nvSpPr>
        <p:spPr/>
        <p:txBody>
          <a:bodyPr/>
          <a:lstStyle/>
          <a:p>
            <a:r>
              <a:rPr lang="en-US" smtClean="0"/>
              <a:t>Not defined in the Final Rule, but notes that the phrase ‘‘</a:t>
            </a:r>
            <a:r>
              <a:rPr lang="en-US"/>
              <a:t>directly related’’ in § 106.45(b)(5)(vi) aligns with requirements in </a:t>
            </a:r>
            <a:r>
              <a:rPr lang="en-US" smtClean="0"/>
              <a:t>FERPA.</a:t>
            </a:r>
          </a:p>
          <a:p>
            <a:r>
              <a:rPr lang="en-US" smtClean="0"/>
              <a:t>Department notes that ‘‘</a:t>
            </a:r>
            <a:r>
              <a:rPr lang="en-US"/>
              <a:t>directly related’’ may sometimes encompass a broader universe of evidence than evidence that is ‘‘relevant.’’ </a:t>
            </a:r>
          </a:p>
          <a:p>
            <a:pPr lvl="1"/>
            <a:r>
              <a:rPr lang="en-US" smtClean="0"/>
              <a:t>Grievance </a:t>
            </a:r>
            <a:r>
              <a:rPr lang="en-US"/>
              <a:t>process is geared toward reaching reliable, accurate outcomes in a manner that keeps the burden of collecting and evaluating relevant evidence on the recipient while giving both parties equally strong, meaningful opportunities to present, point out, and contribute relevant evidence, so that ultimately the decision-maker objectively evaluates relevant evidence and understands the parties’ respective views and arguments about how and why evidence is persuasive or should lead to the outcome desired by the party. </a:t>
            </a:r>
            <a:endParaRPr lang="en-US" smtClean="0"/>
          </a:p>
        </p:txBody>
      </p:sp>
    </p:spTree>
    <p:extLst>
      <p:ext uri="{BB962C8B-B14F-4D97-AF65-F5344CB8AC3E}">
        <p14:creationId xmlns:p14="http://schemas.microsoft.com/office/powerpoint/2010/main" val="2522429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5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“Directly related”</a:t>
            </a:r>
            <a:endParaRPr lang="en-US"/>
          </a:p>
        </p:txBody>
      </p:sp>
      <p:sp>
        <p:nvSpPr>
          <p:cNvPr id="3" name="Content Placeholder 2"/>
          <p:cNvSpPr>
            <a:spLocks noGrp="1"/>
          </p:cNvSpPr>
          <p:nvPr>
            <p:ph type="body" sz="quarter" idx="10"/>
          </p:nvPr>
        </p:nvSpPr>
        <p:spPr/>
        <p:txBody>
          <a:bodyPr>
            <a:normAutofit/>
          </a:bodyPr>
          <a:lstStyle/>
          <a:p>
            <a:r>
              <a:rPr lang="en-US" smtClean="0"/>
              <a:t>During part of investigation process where the </a:t>
            </a:r>
            <a:r>
              <a:rPr lang="en-US"/>
              <a:t>parties have the opportunity to review and respond to evidence, </a:t>
            </a:r>
            <a:r>
              <a:rPr lang="en-US" b="1"/>
              <a:t>the universe of that exchanged evidence should include all evidence (inculpatory and exculpatory) that relates to the allegations under investigation, without the investigator having screened out evidence related to the allegations that the investigator does not believe is relevant</a:t>
            </a:r>
            <a:r>
              <a:rPr lang="en-US" smtClean="0"/>
              <a:t>.</a:t>
            </a:r>
          </a:p>
          <a:p>
            <a:r>
              <a:rPr lang="en-US" smtClean="0"/>
              <a:t>Parties should have opportunity </a:t>
            </a:r>
            <a:r>
              <a:rPr lang="en-US"/>
              <a:t>to argue that evidence directly related to the allegations is in fact relevant </a:t>
            </a:r>
            <a:r>
              <a:rPr lang="en-US" smtClean="0"/>
              <a:t>as opposed to being withheld by investigator. </a:t>
            </a:r>
          </a:p>
          <a:p>
            <a:r>
              <a:rPr lang="en-US" smtClean="0"/>
              <a:t>Investigator must then </a:t>
            </a:r>
            <a:r>
              <a:rPr lang="en-US"/>
              <a:t>consider the parties’ viewpoints about whether such evidence (directly related to the allegations) is also relevant, and on that </a:t>
            </a:r>
            <a:r>
              <a:rPr lang="en-US" smtClean="0"/>
              <a:t>basis, </a:t>
            </a:r>
            <a:r>
              <a:rPr lang="en-US"/>
              <a:t>decide whether to summarize that evidence in the investigative report.</a:t>
            </a:r>
          </a:p>
        </p:txBody>
      </p:sp>
    </p:spTree>
    <p:extLst>
      <p:ext uri="{BB962C8B-B14F-4D97-AF65-F5344CB8AC3E}">
        <p14:creationId xmlns:p14="http://schemas.microsoft.com/office/powerpoint/2010/main" val="2713343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2020 Final Rule Guiding Principles</a:t>
            </a:r>
            <a:endParaRPr lang="en-US"/>
          </a:p>
        </p:txBody>
      </p:sp>
      <p:sp>
        <p:nvSpPr>
          <p:cNvPr id="3" name="Content Placeholder 2"/>
          <p:cNvSpPr>
            <a:spLocks noGrp="1"/>
          </p:cNvSpPr>
          <p:nvPr>
            <p:ph type="body" sz="quarter" idx="10"/>
          </p:nvPr>
        </p:nvSpPr>
        <p:spPr/>
        <p:txBody>
          <a:bodyPr/>
          <a:lstStyle/>
          <a:p>
            <a:r>
              <a:rPr lang="en-US" b="1" smtClean="0"/>
              <a:t>(3) Non-Discrimination, Free Speech and Due Process</a:t>
            </a:r>
          </a:p>
          <a:p>
            <a:pPr lvl="1"/>
            <a:r>
              <a:rPr lang="en-US" smtClean="0"/>
              <a:t>Reflects </a:t>
            </a:r>
            <a:r>
              <a:rPr lang="en-US"/>
              <a:t>core American values of equal treatment on the basis of sex, free speech and academic freedom, due process of law, and fundamental fairness.</a:t>
            </a:r>
            <a:endParaRPr lang="en-US" b="1"/>
          </a:p>
        </p:txBody>
      </p:sp>
    </p:spTree>
    <p:extLst>
      <p:ext uri="{BB962C8B-B14F-4D97-AF65-F5344CB8AC3E}">
        <p14:creationId xmlns:p14="http://schemas.microsoft.com/office/powerpoint/2010/main" val="910513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“Directly related”</a:t>
            </a:r>
            <a:endParaRPr lang="en-US"/>
          </a:p>
        </p:txBody>
      </p:sp>
      <p:sp>
        <p:nvSpPr>
          <p:cNvPr id="3" name="Content Placeholder 2"/>
          <p:cNvSpPr>
            <a:spLocks noGrp="1"/>
          </p:cNvSpPr>
          <p:nvPr>
            <p:ph type="body" sz="quarter" idx="10"/>
          </p:nvPr>
        </p:nvSpPr>
        <p:spPr/>
        <p:txBody>
          <a:bodyPr/>
          <a:lstStyle/>
          <a:p>
            <a:r>
              <a:rPr lang="en-US" smtClean="0"/>
              <a:t>Prior to sending directly related evidence to the parties, investigator may be required to </a:t>
            </a:r>
            <a:r>
              <a:rPr lang="en-US"/>
              <a:t>redact information </a:t>
            </a:r>
            <a:r>
              <a:rPr lang="en-US" smtClean="0"/>
              <a:t>such </a:t>
            </a:r>
            <a:r>
              <a:rPr lang="en-US"/>
              <a:t>as information protected by a legally recognized privilege </a:t>
            </a:r>
            <a:r>
              <a:rPr lang="en-US" smtClean="0"/>
              <a:t>contained </a:t>
            </a:r>
            <a:r>
              <a:rPr lang="en-US"/>
              <a:t>within documents </a:t>
            </a:r>
            <a:r>
              <a:rPr lang="en-US" smtClean="0"/>
              <a:t> </a:t>
            </a:r>
          </a:p>
          <a:p>
            <a:pPr marL="112712" indent="0">
              <a:buNone/>
            </a:pPr>
            <a:endParaRPr lang="en-US"/>
          </a:p>
        </p:txBody>
      </p:sp>
    </p:spTree>
    <p:extLst>
      <p:ext uri="{BB962C8B-B14F-4D97-AF65-F5344CB8AC3E}">
        <p14:creationId xmlns:p14="http://schemas.microsoft.com/office/powerpoint/2010/main" val="2693340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Investigative Report	</a:t>
            </a:r>
            <a:endParaRPr lang="en-US"/>
          </a:p>
        </p:txBody>
      </p:sp>
      <p:sp>
        <p:nvSpPr>
          <p:cNvPr id="3" name="Content Placeholder 2"/>
          <p:cNvSpPr>
            <a:spLocks noGrp="1"/>
          </p:cNvSpPr>
          <p:nvPr>
            <p:ph type="body" sz="quarter" idx="10"/>
          </p:nvPr>
        </p:nvSpPr>
        <p:spPr/>
        <p:txBody>
          <a:bodyPr>
            <a:normAutofit/>
          </a:bodyPr>
          <a:lstStyle/>
          <a:p>
            <a:r>
              <a:rPr lang="en-US"/>
              <a:t>The regulations do not address the specific contents of the investigative report other than specifying its core purpose of summarizing the relevant evidence</a:t>
            </a:r>
            <a:r>
              <a:rPr lang="en-US" smtClean="0"/>
              <a:t>.</a:t>
            </a:r>
          </a:p>
          <a:p>
            <a:r>
              <a:rPr lang="en-US" smtClean="0"/>
              <a:t>The </a:t>
            </a:r>
            <a:r>
              <a:rPr lang="en-US"/>
              <a:t>Department takes no position here on such elements beyond what is required in these final regulations; namely, that the investigative report must </a:t>
            </a:r>
            <a:r>
              <a:rPr lang="en-US" b="1"/>
              <a:t>fairly summarize relevant evidence</a:t>
            </a:r>
            <a:r>
              <a:rPr lang="en-US" smtClean="0"/>
              <a:t>.</a:t>
            </a:r>
          </a:p>
          <a:p>
            <a:r>
              <a:rPr lang="en-US" smtClean="0"/>
              <a:t>Should include procedural steps taken during investigation that can be included later by decision-maker in written determination.</a:t>
            </a:r>
            <a:endParaRPr lang="en-US"/>
          </a:p>
          <a:p>
            <a:r>
              <a:rPr lang="en-US" smtClean="0"/>
              <a:t>Investigator may include recommended </a:t>
            </a:r>
            <a:r>
              <a:rPr lang="en-US"/>
              <a:t>findings or conclusions in the investigative report, but § 106.45(b)(7)(i) prevents an investigator from actually making a determination regarding responsibility. </a:t>
            </a:r>
          </a:p>
        </p:txBody>
      </p:sp>
    </p:spTree>
    <p:extLst>
      <p:ext uri="{BB962C8B-B14F-4D97-AF65-F5344CB8AC3E}">
        <p14:creationId xmlns:p14="http://schemas.microsoft.com/office/powerpoint/2010/main" val="516368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Parties’ Review of Investigative Report</a:t>
            </a:r>
            <a:endParaRPr lang="en-US"/>
          </a:p>
        </p:txBody>
      </p:sp>
      <p:sp>
        <p:nvSpPr>
          <p:cNvPr id="3" name="Content Placeholder 2"/>
          <p:cNvSpPr>
            <a:spLocks noGrp="1"/>
          </p:cNvSpPr>
          <p:nvPr>
            <p:ph type="body" sz="quarter" idx="10"/>
          </p:nvPr>
        </p:nvSpPr>
        <p:spPr/>
        <p:txBody>
          <a:bodyPr/>
          <a:lstStyle/>
          <a:p>
            <a:r>
              <a:rPr lang="en-US"/>
              <a:t>Allow parties to </a:t>
            </a:r>
            <a:r>
              <a:rPr lang="en-US" smtClean="0"/>
              <a:t>review investigative report at least 10 days prior to hearing and provide </a:t>
            </a:r>
            <a:r>
              <a:rPr lang="en-US"/>
              <a:t>a written </a:t>
            </a:r>
            <a:r>
              <a:rPr lang="en-US" smtClean="0"/>
              <a:t>response.</a:t>
            </a:r>
          </a:p>
          <a:p>
            <a:r>
              <a:rPr lang="en-US" smtClean="0"/>
              <a:t>Provide parties with meaningful </a:t>
            </a:r>
            <a:r>
              <a:rPr lang="en-US"/>
              <a:t>opportunity to understand what evidence the </a:t>
            </a:r>
            <a:r>
              <a:rPr lang="en-US" smtClean="0"/>
              <a:t>University collects </a:t>
            </a:r>
            <a:r>
              <a:rPr lang="en-US"/>
              <a:t>and believes is relevant, so the parties can advance their own interests for consideration by the decision-maker. </a:t>
            </a:r>
            <a:r>
              <a:rPr lang="en-US" smtClean="0"/>
              <a:t> </a:t>
            </a:r>
          </a:p>
          <a:p>
            <a:r>
              <a:rPr lang="en-US" smtClean="0"/>
              <a:t>If a </a:t>
            </a:r>
            <a:r>
              <a:rPr lang="en-US"/>
              <a:t>party disagrees with an investigator’s determination about relevance, the party can make that argument in the party’s written response to the investigative report and to the decision-maker at any hearing held. </a:t>
            </a:r>
            <a:endParaRPr lang="en-US" smtClean="0"/>
          </a:p>
        </p:txBody>
      </p:sp>
    </p:spTree>
    <p:extLst>
      <p:ext uri="{BB962C8B-B14F-4D97-AF65-F5344CB8AC3E}">
        <p14:creationId xmlns:p14="http://schemas.microsoft.com/office/powerpoint/2010/main" val="2835746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Use of Investigation Report by Decision-Maker(s)</a:t>
            </a:r>
            <a:endParaRPr lang="en-US"/>
          </a:p>
        </p:txBody>
      </p:sp>
      <p:sp>
        <p:nvSpPr>
          <p:cNvPr id="3" name="Content Placeholder 2"/>
          <p:cNvSpPr>
            <a:spLocks noGrp="1"/>
          </p:cNvSpPr>
          <p:nvPr>
            <p:ph type="body" sz="quarter" idx="10"/>
          </p:nvPr>
        </p:nvSpPr>
        <p:spPr/>
        <p:txBody>
          <a:bodyPr/>
          <a:lstStyle/>
          <a:p>
            <a:r>
              <a:rPr lang="en-US" smtClean="0"/>
              <a:t>Regulations do </a:t>
            </a:r>
            <a:r>
              <a:rPr lang="en-US"/>
              <a:t>not deem the investigative report itself, or a party’s written response to it, as relevant evidence that a decision-maker must consider, and the decision-maker has an independent obligation to evaluate the relevance of available evidence, including evidence summarized in the investigative report, and to consider all other relevant evidence. </a:t>
            </a:r>
            <a:endParaRPr lang="en-US" smtClean="0"/>
          </a:p>
        </p:txBody>
      </p:sp>
    </p:spTree>
    <p:extLst>
      <p:ext uri="{BB962C8B-B14F-4D97-AF65-F5344CB8AC3E}">
        <p14:creationId xmlns:p14="http://schemas.microsoft.com/office/powerpoint/2010/main" val="1568123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Role of Investigator in Hearing </a:t>
            </a:r>
            <a:endParaRPr lang="en-US"/>
          </a:p>
        </p:txBody>
      </p:sp>
      <p:sp>
        <p:nvSpPr>
          <p:cNvPr id="3" name="Content Placeholder 2"/>
          <p:cNvSpPr>
            <a:spLocks noGrp="1"/>
          </p:cNvSpPr>
          <p:nvPr>
            <p:ph type="body" sz="quarter" idx="10"/>
          </p:nvPr>
        </p:nvSpPr>
        <p:spPr/>
        <p:txBody>
          <a:bodyPr>
            <a:normAutofit/>
          </a:bodyPr>
          <a:lstStyle/>
          <a:p>
            <a:r>
              <a:rPr lang="en-US" smtClean="0"/>
              <a:t>Investigator may testify either voluntarily or in response to a question from a party or decision-maker in hearing about his/her investigation report and/or recommendations. </a:t>
            </a:r>
          </a:p>
          <a:p>
            <a:pPr lvl="1"/>
            <a:r>
              <a:rPr lang="en-US" smtClean="0"/>
              <a:t>But investigator </a:t>
            </a:r>
            <a:r>
              <a:rPr lang="en-US"/>
              <a:t>may </a:t>
            </a:r>
            <a:r>
              <a:rPr lang="en-US" b="1" u="sng"/>
              <a:t>not</a:t>
            </a:r>
            <a:r>
              <a:rPr lang="en-US"/>
              <a:t> testify as to statements made by others, including the complainant or respondent, if the individual who made a statement does not submit to cross-examination. </a:t>
            </a:r>
            <a:r>
              <a:rPr lang="en-US" smtClean="0"/>
              <a:t>(34 </a:t>
            </a:r>
            <a:r>
              <a:rPr lang="en-US"/>
              <a:t>C.F.R. § 106.45(b)(6)(i</a:t>
            </a:r>
            <a:r>
              <a:rPr lang="en-US" smtClean="0"/>
              <a:t>)). </a:t>
            </a:r>
          </a:p>
          <a:p>
            <a:r>
              <a:rPr lang="en-US" smtClean="0"/>
              <a:t>Regulations neither require not prohibit investigator from making a recommendation or conclusion in investigative report with respect to determination of responsibility. </a:t>
            </a:r>
          </a:p>
          <a:p>
            <a:pPr lvl="1"/>
            <a:r>
              <a:rPr lang="en-US" smtClean="0"/>
              <a:t>However, the decision-maker is under independent obligation to objectively evaluate relevant evident, and cannot simply defer to investigator’s recommendation.</a:t>
            </a:r>
            <a:endParaRPr lang="en-US"/>
          </a:p>
        </p:txBody>
      </p:sp>
    </p:spTree>
    <p:extLst>
      <p:ext uri="{BB962C8B-B14F-4D97-AF65-F5344CB8AC3E}">
        <p14:creationId xmlns:p14="http://schemas.microsoft.com/office/powerpoint/2010/main" val="1855656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Consolidation of Formal Complaints 			</a:t>
            </a:r>
            <a:endParaRPr lang="en-US"/>
          </a:p>
        </p:txBody>
      </p:sp>
      <p:sp>
        <p:nvSpPr>
          <p:cNvPr id="3" name="Content Placeholder 2"/>
          <p:cNvSpPr>
            <a:spLocks noGrp="1"/>
          </p:cNvSpPr>
          <p:nvPr>
            <p:ph type="body" sz="quarter" idx="10"/>
          </p:nvPr>
        </p:nvSpPr>
        <p:spPr/>
        <p:txBody>
          <a:bodyPr/>
          <a:lstStyle/>
          <a:p>
            <a:r>
              <a:rPr lang="en-US" smtClean="0"/>
              <a:t>Institution may </a:t>
            </a:r>
            <a:r>
              <a:rPr lang="en-US"/>
              <a:t>consolidate formal complaints as to allegations of sexual harassment against more than one respondent, or by more than one complainant against one or more respondents, or by one party against the other party, where the allegations of sexual harassment arise out of the same facts or circumstances</a:t>
            </a:r>
            <a:r>
              <a:rPr lang="en-US" smtClean="0"/>
              <a:t>.</a:t>
            </a:r>
          </a:p>
          <a:p>
            <a:r>
              <a:rPr lang="en-US"/>
              <a:t>The requirement for the same facts and circumstances means that the multiple complainants’ allegations are so intertwined that their allegations directly relate to all the parties. </a:t>
            </a:r>
          </a:p>
        </p:txBody>
      </p:sp>
    </p:spTree>
    <p:extLst>
      <p:ext uri="{BB962C8B-B14F-4D97-AF65-F5344CB8AC3E}">
        <p14:creationId xmlns:p14="http://schemas.microsoft.com/office/powerpoint/2010/main" val="2233367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Consolidation of Formal Complaints 			</a:t>
            </a:r>
            <a:endParaRPr lang="en-US"/>
          </a:p>
        </p:txBody>
      </p:sp>
      <p:sp>
        <p:nvSpPr>
          <p:cNvPr id="3" name="Content Placeholder 2"/>
          <p:cNvSpPr>
            <a:spLocks noGrp="1"/>
          </p:cNvSpPr>
          <p:nvPr>
            <p:ph type="body" sz="quarter" idx="10"/>
          </p:nvPr>
        </p:nvSpPr>
        <p:spPr/>
        <p:txBody>
          <a:bodyPr/>
          <a:lstStyle/>
          <a:p>
            <a:r>
              <a:rPr lang="en-US"/>
              <a:t>The Department believes that </a:t>
            </a:r>
            <a:r>
              <a:rPr lang="en-US" smtClean="0"/>
              <a:t>institutions </a:t>
            </a:r>
            <a:r>
              <a:rPr lang="en-US"/>
              <a:t>and parties will benefit from knowing that recipients have discretion to consolidate formal complaints... • Intended to give “discretion” to consolidate formal complaints that arise “out of the same facts or circumstances and involve more than one complainant, more than one respondent, or what amount to countercomplaints by one party against the other</a:t>
            </a:r>
            <a:r>
              <a:rPr lang="en-US" smtClean="0"/>
              <a:t>.”</a:t>
            </a:r>
          </a:p>
        </p:txBody>
      </p:sp>
    </p:spTree>
    <p:extLst>
      <p:ext uri="{BB962C8B-B14F-4D97-AF65-F5344CB8AC3E}">
        <p14:creationId xmlns:p14="http://schemas.microsoft.com/office/powerpoint/2010/main" val="2257682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Consolidation of Formal Complaints 			</a:t>
            </a:r>
            <a:endParaRPr lang="en-US"/>
          </a:p>
        </p:txBody>
      </p:sp>
      <p:sp>
        <p:nvSpPr>
          <p:cNvPr id="3" name="Content Placeholder 2"/>
          <p:cNvSpPr>
            <a:spLocks noGrp="1"/>
          </p:cNvSpPr>
          <p:nvPr>
            <p:ph type="body" sz="quarter" idx="10"/>
          </p:nvPr>
        </p:nvSpPr>
        <p:spPr/>
        <p:txBody>
          <a:bodyPr/>
          <a:lstStyle/>
          <a:p>
            <a:r>
              <a:rPr lang="en-US" smtClean="0"/>
              <a:t>If </a:t>
            </a:r>
            <a:r>
              <a:rPr lang="en-US"/>
              <a:t>the respondent is facing an additional allegation, the respondent has a right to know what allegations have become part of the investigation for the same reasons the initial written notice of allegations is part of a fair process, and the complainant deserves to know whether additional allegations have (or have not) become part of the scope of the investigation. </a:t>
            </a:r>
          </a:p>
          <a:p>
            <a:r>
              <a:rPr lang="en-US" smtClean="0"/>
              <a:t>This </a:t>
            </a:r>
            <a:r>
              <a:rPr lang="en-US"/>
              <a:t>information allows both parties to meaningfully participate during the investigation, for example by gathering and presenting inculpatory or exculpatory evidence (including fact and expert witnesses) relevant to each allegation under investigation</a:t>
            </a:r>
            <a:r>
              <a:rPr lang="en-US" smtClean="0"/>
              <a:t>.</a:t>
            </a:r>
            <a:endParaRPr lang="en-US"/>
          </a:p>
        </p:txBody>
      </p:sp>
    </p:spTree>
    <p:extLst>
      <p:ext uri="{BB962C8B-B14F-4D97-AF65-F5344CB8AC3E}">
        <p14:creationId xmlns:p14="http://schemas.microsoft.com/office/powerpoint/2010/main" val="1123559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Time Frames</a:t>
            </a:r>
            <a:endParaRPr lang="en-US"/>
          </a:p>
        </p:txBody>
      </p:sp>
      <p:sp>
        <p:nvSpPr>
          <p:cNvPr id="3" name="Content Placeholder 2"/>
          <p:cNvSpPr>
            <a:spLocks noGrp="1"/>
          </p:cNvSpPr>
          <p:nvPr>
            <p:ph type="body" sz="quarter" idx="10"/>
          </p:nvPr>
        </p:nvSpPr>
        <p:spPr/>
        <p:txBody>
          <a:bodyPr/>
          <a:lstStyle/>
          <a:p>
            <a:r>
              <a:rPr lang="en-US" smtClean="0"/>
              <a:t>Time frames may be </a:t>
            </a:r>
            <a:r>
              <a:rPr lang="en-US"/>
              <a:t>measured by calendar days, business days, school days, or any other reasonable method that works best with the school’s administrative operations. </a:t>
            </a:r>
            <a:endParaRPr lang="en-US" smtClean="0"/>
          </a:p>
          <a:p>
            <a:r>
              <a:rPr lang="en-US" smtClean="0"/>
              <a:t>Should whatever definition of days that the University already </a:t>
            </a:r>
            <a:r>
              <a:rPr lang="en-US"/>
              <a:t>uses in other aspects of its </a:t>
            </a:r>
            <a:r>
              <a:rPr lang="en-US" smtClean="0"/>
              <a:t>operations.</a:t>
            </a:r>
            <a:endParaRPr lang="en-US"/>
          </a:p>
        </p:txBody>
      </p:sp>
    </p:spTree>
    <p:extLst>
      <p:ext uri="{BB962C8B-B14F-4D97-AF65-F5344CB8AC3E}">
        <p14:creationId xmlns:p14="http://schemas.microsoft.com/office/powerpoint/2010/main" val="1985785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6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if Complainant or Respondent Withdraws?</a:t>
            </a:r>
            <a:endParaRPr lang="en-US"/>
          </a:p>
        </p:txBody>
      </p:sp>
      <p:sp>
        <p:nvSpPr>
          <p:cNvPr id="3" name="Content Placeholder 2"/>
          <p:cNvSpPr>
            <a:spLocks noGrp="1"/>
          </p:cNvSpPr>
          <p:nvPr>
            <p:ph type="body" sz="quarter" idx="10"/>
          </p:nvPr>
        </p:nvSpPr>
        <p:spPr/>
        <p:txBody>
          <a:bodyPr/>
          <a:lstStyle/>
          <a:p>
            <a:r>
              <a:rPr lang="en-US" smtClean="0"/>
              <a:t>Asbury must </a:t>
            </a:r>
            <a:r>
              <a:rPr lang="en-US"/>
              <a:t>promptly respond to a report that an individual has been allegedly victimized by sexual harassment, whether the alleged victim is presently a student or not, in a manner that is not “deliberately indifferent,” or clearly unreasonable in light of known circumstances. </a:t>
            </a:r>
            <a:endParaRPr lang="en-US" smtClean="0"/>
          </a:p>
          <a:p>
            <a:r>
              <a:rPr lang="en-US" smtClean="0"/>
              <a:t>A complainant </a:t>
            </a:r>
            <a:r>
              <a:rPr lang="en-US"/>
              <a:t>who has graduated may still be ‘attempting to participate’ in the recipient’s education program or </a:t>
            </a:r>
            <a:r>
              <a:rPr lang="en-US" smtClean="0"/>
              <a:t>activity 	</a:t>
            </a:r>
          </a:p>
          <a:p>
            <a:pPr lvl="1"/>
            <a:r>
              <a:rPr lang="en-US" smtClean="0"/>
              <a:t>For example, where </a:t>
            </a:r>
            <a:r>
              <a:rPr lang="en-US"/>
              <a:t>the complainant has graduated from one program but intends to apply to a different program, or where the graduated complainant intends to remain involved with a recipient’s alumni programs and </a:t>
            </a:r>
            <a:r>
              <a:rPr lang="en-US" smtClean="0"/>
              <a:t>activities.</a:t>
            </a:r>
          </a:p>
          <a:p>
            <a:pPr lvl="1"/>
            <a:endParaRPr lang="en-US" smtClean="0"/>
          </a:p>
        </p:txBody>
      </p:sp>
    </p:spTree>
    <p:extLst>
      <p:ext uri="{BB962C8B-B14F-4D97-AF65-F5344CB8AC3E}">
        <p14:creationId xmlns:p14="http://schemas.microsoft.com/office/powerpoint/2010/main" val="19242547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extBox 3"/>
          <p:cNvSpPr txBox="1"/>
          <p:nvPr/>
        </p:nvSpPr>
        <p:spPr>
          <a:xfrm>
            <a:off x="6100319" y="294970"/>
            <a:ext cx="6091680" cy="6555641"/>
          </a:xfrm>
          <a:prstGeom prst="rect">
            <a:avLst/>
          </a:prstGeom>
          <a:noFill/>
        </p:spPr>
        <p:txBody>
          <a:bodyPr wrap="square" rtlCol="0">
            <a:spAutoFit/>
          </a:bodyPr>
          <a:lstStyle/>
          <a:p>
            <a:pPr algn="ctr"/>
            <a:r>
              <a:rPr lang="en-US" sz="2400" smtClean="0"/>
              <a:t>Notice of Complaint</a:t>
            </a:r>
          </a:p>
          <a:p>
            <a:pPr algn="ctr"/>
            <a:endParaRPr lang="en-US" sz="2400" smtClean="0"/>
          </a:p>
          <a:p>
            <a:pPr algn="ctr"/>
            <a:r>
              <a:rPr lang="en-US" sz="2400" smtClean="0"/>
              <a:t>Initial Assessment/Jurisdiction/Supportive Measures</a:t>
            </a:r>
          </a:p>
          <a:p>
            <a:pPr algn="ctr"/>
            <a:endParaRPr lang="en-US" sz="2400" smtClean="0"/>
          </a:p>
          <a:p>
            <a:pPr algn="ctr"/>
            <a:r>
              <a:rPr lang="en-US" sz="2400" smtClean="0"/>
              <a:t>Formal Complaint</a:t>
            </a:r>
          </a:p>
          <a:p>
            <a:pPr algn="ctr"/>
            <a:endParaRPr lang="en-US" sz="2400"/>
          </a:p>
          <a:p>
            <a:pPr algn="ctr"/>
            <a:r>
              <a:rPr lang="en-US" sz="2400" smtClean="0"/>
              <a:t>Analyze Potential Dismissal </a:t>
            </a:r>
          </a:p>
          <a:p>
            <a:pPr algn="ctr"/>
            <a:endParaRPr lang="en-US" sz="2400"/>
          </a:p>
          <a:p>
            <a:pPr algn="ctr"/>
            <a:r>
              <a:rPr lang="en-US" sz="2400" smtClean="0"/>
              <a:t>Informal Resolution vs. Full Investigation</a:t>
            </a:r>
          </a:p>
          <a:p>
            <a:pPr algn="ctr"/>
            <a:endParaRPr lang="en-US" sz="2400"/>
          </a:p>
          <a:p>
            <a:pPr algn="ctr"/>
            <a:r>
              <a:rPr lang="en-US" sz="2400" smtClean="0"/>
              <a:t>			Investigation </a:t>
            </a:r>
          </a:p>
          <a:p>
            <a:pPr algn="ctr"/>
            <a:endParaRPr lang="en-US" sz="2400" smtClean="0"/>
          </a:p>
          <a:p>
            <a:pPr algn="ctr"/>
            <a:r>
              <a:rPr lang="en-US" sz="2400" smtClean="0"/>
              <a:t>			Live Hearing</a:t>
            </a:r>
          </a:p>
          <a:p>
            <a:pPr algn="ctr"/>
            <a:endParaRPr lang="en-US" sz="2400"/>
          </a:p>
          <a:p>
            <a:pPr algn="ctr"/>
            <a:r>
              <a:rPr lang="en-US" sz="2400" smtClean="0"/>
              <a:t>			Appeal </a:t>
            </a:r>
          </a:p>
          <a:p>
            <a:endParaRPr lang="en-US"/>
          </a:p>
          <a:p>
            <a:r>
              <a:rPr lang="en-US" smtClean="0"/>
              <a:t> </a:t>
            </a:r>
            <a:endParaRPr lang="en-US"/>
          </a:p>
        </p:txBody>
      </p:sp>
      <p:cxnSp>
        <p:nvCxnSpPr>
          <p:cNvPr id="8" name="Straight Arrow Connector 7"/>
          <p:cNvCxnSpPr/>
          <p:nvPr/>
        </p:nvCxnSpPr>
        <p:spPr>
          <a:xfrm>
            <a:off x="6186948" y="730227"/>
            <a:ext cx="7374" cy="265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179574" y="1673942"/>
            <a:ext cx="0" cy="14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stretch>
            <a:fillRect/>
          </a:stretch>
        </p:blipFill>
        <p:spPr>
          <a:xfrm>
            <a:off x="6100319" y="2187401"/>
            <a:ext cx="158510" cy="353599"/>
          </a:xfrm>
          <a:prstGeom prst="rect">
            <a:avLst/>
          </a:prstGeom>
        </p:spPr>
      </p:pic>
      <p:pic>
        <p:nvPicPr>
          <p:cNvPr id="12" name="Picture 11"/>
          <p:cNvPicPr>
            <a:picLocks noChangeAspect="1"/>
          </p:cNvPicPr>
          <p:nvPr/>
        </p:nvPicPr>
        <p:blipFill>
          <a:blip r:embed="rId2"/>
          <a:stretch>
            <a:fillRect/>
          </a:stretch>
        </p:blipFill>
        <p:spPr>
          <a:xfrm>
            <a:off x="6107693" y="2919542"/>
            <a:ext cx="158510" cy="353599"/>
          </a:xfrm>
          <a:prstGeom prst="rect">
            <a:avLst/>
          </a:prstGeom>
        </p:spPr>
      </p:pic>
      <p:pic>
        <p:nvPicPr>
          <p:cNvPr id="13" name="Picture 12"/>
          <p:cNvPicPr>
            <a:picLocks noChangeAspect="1"/>
          </p:cNvPicPr>
          <p:nvPr/>
        </p:nvPicPr>
        <p:blipFill>
          <a:blip r:embed="rId2"/>
          <a:stretch>
            <a:fillRect/>
          </a:stretch>
        </p:blipFill>
        <p:spPr>
          <a:xfrm>
            <a:off x="6100319" y="1438148"/>
            <a:ext cx="158510" cy="353599"/>
          </a:xfrm>
          <a:prstGeom prst="rect">
            <a:avLst/>
          </a:prstGeom>
        </p:spPr>
      </p:pic>
      <p:pic>
        <p:nvPicPr>
          <p:cNvPr id="16" name="Picture 15"/>
          <p:cNvPicPr>
            <a:picLocks noChangeAspect="1"/>
          </p:cNvPicPr>
          <p:nvPr/>
        </p:nvPicPr>
        <p:blipFill>
          <a:blip r:embed="rId2"/>
          <a:stretch>
            <a:fillRect/>
          </a:stretch>
        </p:blipFill>
        <p:spPr>
          <a:xfrm>
            <a:off x="7542603" y="3647129"/>
            <a:ext cx="158510" cy="353599"/>
          </a:xfrm>
          <a:prstGeom prst="rect">
            <a:avLst/>
          </a:prstGeom>
        </p:spPr>
      </p:pic>
      <p:pic>
        <p:nvPicPr>
          <p:cNvPr id="17" name="Picture 16"/>
          <p:cNvPicPr>
            <a:picLocks noChangeAspect="1"/>
          </p:cNvPicPr>
          <p:nvPr/>
        </p:nvPicPr>
        <p:blipFill>
          <a:blip r:embed="rId3"/>
          <a:stretch>
            <a:fillRect/>
          </a:stretch>
        </p:blipFill>
        <p:spPr>
          <a:xfrm>
            <a:off x="7528453" y="4395200"/>
            <a:ext cx="158510" cy="353599"/>
          </a:xfrm>
          <a:prstGeom prst="rect">
            <a:avLst/>
          </a:prstGeom>
        </p:spPr>
      </p:pic>
      <p:pic>
        <p:nvPicPr>
          <p:cNvPr id="18" name="Picture 17"/>
          <p:cNvPicPr>
            <a:picLocks noChangeAspect="1"/>
          </p:cNvPicPr>
          <p:nvPr/>
        </p:nvPicPr>
        <p:blipFill>
          <a:blip r:embed="rId3"/>
          <a:stretch>
            <a:fillRect/>
          </a:stretch>
        </p:blipFill>
        <p:spPr>
          <a:xfrm>
            <a:off x="7528453" y="5143271"/>
            <a:ext cx="158510" cy="353599"/>
          </a:xfrm>
          <a:prstGeom prst="rect">
            <a:avLst/>
          </a:prstGeom>
        </p:spPr>
      </p:pic>
      <p:sp>
        <p:nvSpPr>
          <p:cNvPr id="26" name="Text Placeholder 25"/>
          <p:cNvSpPr>
            <a:spLocks noGrp="1"/>
          </p:cNvSpPr>
          <p:nvPr>
            <p:ph type="body" sz="quarter" idx="10"/>
          </p:nvPr>
        </p:nvSpPr>
        <p:spPr>
          <a:xfrm>
            <a:off x="5852159" y="1645920"/>
            <a:ext cx="6509825" cy="4754880"/>
          </a:xfrm>
        </p:spPr>
        <p:txBody>
          <a:bodyPr/>
          <a:lstStyle/>
          <a:p>
            <a:endParaRPr lang="en-US"/>
          </a:p>
        </p:txBody>
      </p:sp>
    </p:spTree>
    <p:extLst>
      <p:ext uri="{BB962C8B-B14F-4D97-AF65-F5344CB8AC3E}">
        <p14:creationId xmlns:p14="http://schemas.microsoft.com/office/powerpoint/2010/main" val="2864985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if Complainant or Respondent Withdraws?</a:t>
            </a:r>
            <a:endParaRPr lang="en-US"/>
          </a:p>
        </p:txBody>
      </p:sp>
      <p:sp>
        <p:nvSpPr>
          <p:cNvPr id="3" name="Content Placeholder 2"/>
          <p:cNvSpPr>
            <a:spLocks noGrp="1"/>
          </p:cNvSpPr>
          <p:nvPr>
            <p:ph type="body" sz="quarter" idx="10"/>
          </p:nvPr>
        </p:nvSpPr>
        <p:spPr/>
        <p:txBody>
          <a:bodyPr/>
          <a:lstStyle/>
          <a:p>
            <a:r>
              <a:rPr lang="en-US" smtClean="0"/>
              <a:t>Similarly</a:t>
            </a:r>
            <a:r>
              <a:rPr lang="en-US"/>
              <a:t>, a complainant who is on a leave of absence may be ‘participating or attempting to participate’ in the recipient’s education program or </a:t>
            </a:r>
            <a:r>
              <a:rPr lang="en-US" smtClean="0"/>
              <a:t>activity;</a:t>
            </a:r>
          </a:p>
          <a:p>
            <a:pPr lvl="1"/>
            <a:r>
              <a:rPr lang="en-US" smtClean="0"/>
              <a:t>For example, a </a:t>
            </a:r>
            <a:r>
              <a:rPr lang="en-US"/>
              <a:t>complainant may still be enrolled as a student even while on leave of absence, or may intend to re-apply after a leave of absence and thus is still ‘attempting to participate’ even while on a leave of absence. </a:t>
            </a:r>
            <a:endParaRPr lang="en-US" smtClean="0"/>
          </a:p>
          <a:p>
            <a:pPr lvl="1"/>
            <a:r>
              <a:rPr lang="en-US" smtClean="0"/>
              <a:t>A complainant </a:t>
            </a:r>
            <a:r>
              <a:rPr lang="en-US"/>
              <a:t>who has left school because of sexual harassment, but expresses a desire to re-enroll if the recipient appropriately responds to the sexual harassment, is ‘attempting to participate’ in the recipient’s education program or activity. </a:t>
            </a:r>
            <a:endParaRPr lang="en-US" smtClean="0"/>
          </a:p>
        </p:txBody>
      </p:sp>
    </p:spTree>
    <p:extLst>
      <p:ext uri="{BB962C8B-B14F-4D97-AF65-F5344CB8AC3E}">
        <p14:creationId xmlns:p14="http://schemas.microsoft.com/office/powerpoint/2010/main" val="17463066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Withdrawal of Complainant or Respondent</a:t>
            </a:r>
            <a:endParaRPr lang="en-US"/>
          </a:p>
        </p:txBody>
      </p:sp>
      <p:sp>
        <p:nvSpPr>
          <p:cNvPr id="3" name="Content Placeholder 2"/>
          <p:cNvSpPr>
            <a:spLocks noGrp="1"/>
          </p:cNvSpPr>
          <p:nvPr>
            <p:ph type="body" sz="quarter" idx="10"/>
          </p:nvPr>
        </p:nvSpPr>
        <p:spPr/>
        <p:txBody>
          <a:bodyPr/>
          <a:lstStyle/>
          <a:p>
            <a:r>
              <a:rPr lang="en-US" smtClean="0"/>
              <a:t>Title IX </a:t>
            </a:r>
            <a:r>
              <a:rPr lang="en-US"/>
              <a:t>Coordinators </a:t>
            </a:r>
            <a:r>
              <a:rPr lang="en-US" smtClean="0"/>
              <a:t>may sign </a:t>
            </a:r>
            <a:r>
              <a:rPr lang="en-US"/>
              <a:t>a formal complaint, regardless of whether a complainant is “participating or attempting to participate” in the school’s education program or activity</a:t>
            </a:r>
            <a:r>
              <a:rPr lang="en-US" smtClean="0"/>
              <a:t>.</a:t>
            </a:r>
          </a:p>
          <a:p>
            <a:pPr lvl="1"/>
            <a:r>
              <a:rPr lang="en-US" smtClean="0"/>
              <a:t>The decision </a:t>
            </a:r>
            <a:r>
              <a:rPr lang="en-US"/>
              <a:t>to sign a formal complaint (or not) is evaluated under the deliberate indifference standard: whether the decision was clearly unreasonable in light of the known circumstances. </a:t>
            </a:r>
          </a:p>
        </p:txBody>
      </p:sp>
    </p:spTree>
    <p:extLst>
      <p:ext uri="{BB962C8B-B14F-4D97-AF65-F5344CB8AC3E}">
        <p14:creationId xmlns:p14="http://schemas.microsoft.com/office/powerpoint/2010/main" val="686854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COVID-Related Issues	</a:t>
            </a:r>
            <a:endParaRPr lang="en-US"/>
          </a:p>
        </p:txBody>
      </p:sp>
      <p:sp>
        <p:nvSpPr>
          <p:cNvPr id="3" name="Content Placeholder 2"/>
          <p:cNvSpPr>
            <a:spLocks noGrp="1"/>
          </p:cNvSpPr>
          <p:nvPr>
            <p:ph type="body" sz="quarter" idx="10"/>
          </p:nvPr>
        </p:nvSpPr>
        <p:spPr/>
        <p:txBody>
          <a:bodyPr/>
          <a:lstStyle/>
          <a:p>
            <a:r>
              <a:rPr lang="en-US" smtClean="0"/>
              <a:t>University may not adopt </a:t>
            </a:r>
            <a:r>
              <a:rPr lang="en-US"/>
              <a:t>a blanket policy putting all investigations or proceedings on hold until campuses resume normal operations, or a policy of refusing to accept and respond to new complaints. </a:t>
            </a:r>
            <a:endParaRPr lang="en-US" smtClean="0"/>
          </a:p>
          <a:p>
            <a:r>
              <a:rPr lang="en-US" smtClean="0"/>
              <a:t>Must make </a:t>
            </a:r>
            <a:r>
              <a:rPr lang="en-US"/>
              <a:t>a good-faith effort (and document the steps the institution took) </a:t>
            </a:r>
            <a:r>
              <a:rPr lang="en-US" smtClean="0"/>
              <a:t>to:</a:t>
            </a:r>
          </a:p>
          <a:p>
            <a:pPr lvl="1"/>
            <a:r>
              <a:rPr lang="en-US"/>
              <a:t>R</a:t>
            </a:r>
            <a:r>
              <a:rPr lang="en-US" smtClean="0"/>
              <a:t>espond </a:t>
            </a:r>
            <a:r>
              <a:rPr lang="en-US"/>
              <a:t>promptly and effectively to reports of discriminatory harassment (for instance, on the basis of race, sex, or disability</a:t>
            </a:r>
            <a:r>
              <a:rPr lang="en-US" smtClean="0"/>
              <a:t>)</a:t>
            </a:r>
          </a:p>
          <a:p>
            <a:pPr lvl="1"/>
            <a:r>
              <a:rPr lang="en-US" smtClean="0"/>
              <a:t>Conduct </a:t>
            </a:r>
            <a:r>
              <a:rPr lang="en-US"/>
              <a:t>fair, impartial investigations of student and employee complaints of such harassment in a reasonably timely </a:t>
            </a:r>
            <a:r>
              <a:rPr lang="en-US" smtClean="0"/>
              <a:t>manner</a:t>
            </a:r>
          </a:p>
          <a:p>
            <a:pPr lvl="1"/>
            <a:r>
              <a:rPr lang="en-US" smtClean="0"/>
              <a:t>Take into </a:t>
            </a:r>
            <a:r>
              <a:rPr lang="en-US"/>
              <a:t>consideration the health, safety, and well-being of all their students and staff. </a:t>
            </a:r>
            <a:endParaRPr lang="en-US" smtClean="0"/>
          </a:p>
        </p:txBody>
      </p:sp>
    </p:spTree>
    <p:extLst>
      <p:ext uri="{BB962C8B-B14F-4D97-AF65-F5344CB8AC3E}">
        <p14:creationId xmlns:p14="http://schemas.microsoft.com/office/powerpoint/2010/main" val="2776173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May Investigations Take Longer During COVID?</a:t>
            </a:r>
            <a:endParaRPr lang="en-US"/>
          </a:p>
        </p:txBody>
      </p:sp>
      <p:sp>
        <p:nvSpPr>
          <p:cNvPr id="3" name="Content Placeholder 2"/>
          <p:cNvSpPr>
            <a:spLocks noGrp="1"/>
          </p:cNvSpPr>
          <p:nvPr>
            <p:ph type="body" sz="quarter" idx="10"/>
          </p:nvPr>
        </p:nvSpPr>
        <p:spPr/>
        <p:txBody>
          <a:bodyPr>
            <a:normAutofit lnSpcReduction="10000"/>
          </a:bodyPr>
          <a:lstStyle/>
          <a:p>
            <a:r>
              <a:rPr lang="en-US" smtClean="0"/>
              <a:t>Depends on the facts of each case.</a:t>
            </a:r>
          </a:p>
          <a:p>
            <a:r>
              <a:rPr lang="en-US" smtClean="0"/>
              <a:t>Remember that there is no fixed time-frame by which an investigation must conclude so long as it is within “reasonably prompt.”</a:t>
            </a:r>
          </a:p>
          <a:p>
            <a:r>
              <a:rPr lang="en-US" smtClean="0"/>
              <a:t>Universities may not delay investigations or hearings based solely on basis that in-person interviews or hearings are more difficult.</a:t>
            </a:r>
          </a:p>
          <a:p>
            <a:r>
              <a:rPr lang="en-US" smtClean="0"/>
              <a:t>However, OCR will evaluate good-faith effort to conduct a fair, impartial investigation and adjudication in a timely manner in the event that time frame is impacted by COVID-related delays.</a:t>
            </a:r>
          </a:p>
          <a:p>
            <a:r>
              <a:rPr lang="en-US" smtClean="0"/>
              <a:t>Must use technology, as appropriate, to conduct activities remotely in a timely fashion.</a:t>
            </a:r>
          </a:p>
          <a:p>
            <a:r>
              <a:rPr lang="en-US" smtClean="0"/>
              <a:t>Ensure confidentiality of electronic communications</a:t>
            </a:r>
          </a:p>
        </p:txBody>
      </p:sp>
    </p:spTree>
    <p:extLst>
      <p:ext uri="{BB962C8B-B14F-4D97-AF65-F5344CB8AC3E}">
        <p14:creationId xmlns:p14="http://schemas.microsoft.com/office/powerpoint/2010/main" val="3406120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Record-Keeping</a:t>
            </a:r>
            <a:endParaRPr lang="en-US"/>
          </a:p>
        </p:txBody>
      </p:sp>
      <p:sp>
        <p:nvSpPr>
          <p:cNvPr id="3" name="Content Placeholder 2"/>
          <p:cNvSpPr>
            <a:spLocks noGrp="1"/>
          </p:cNvSpPr>
          <p:nvPr>
            <p:ph type="body" sz="quarter" idx="10"/>
          </p:nvPr>
        </p:nvSpPr>
        <p:spPr/>
        <p:txBody>
          <a:bodyPr/>
          <a:lstStyle/>
          <a:p>
            <a:r>
              <a:rPr lang="en-US" smtClean="0"/>
              <a:t>Records </a:t>
            </a:r>
            <a:r>
              <a:rPr lang="en-US"/>
              <a:t>described in 34 C.F.R. § 106.45(b)(10) must be maintained for a period of seven years. </a:t>
            </a:r>
            <a:endParaRPr lang="en-US" smtClean="0"/>
          </a:p>
          <a:p>
            <a:pPr lvl="1"/>
            <a:r>
              <a:rPr lang="en-US" smtClean="0"/>
              <a:t>The </a:t>
            </a:r>
            <a:r>
              <a:rPr lang="en-US"/>
              <a:t>regulations do not specify what must or may happen to such records after the seven-year period has elapsed. </a:t>
            </a:r>
            <a:endParaRPr lang="en-US" smtClean="0"/>
          </a:p>
          <a:p>
            <a:pPr lvl="1"/>
            <a:r>
              <a:rPr lang="en-US" smtClean="0"/>
              <a:t>In </a:t>
            </a:r>
            <a:r>
              <a:rPr lang="en-US"/>
              <a:t>the Preamble to the regulations at 30411, the Department notes that “while the final regulations require records to be kept for seven years, nothing in the final regulations prevents recipients from keeping their records for a longer period of time if the recipient wishes or due to other legal obligations.</a:t>
            </a:r>
          </a:p>
        </p:txBody>
      </p:sp>
    </p:spTree>
    <p:extLst>
      <p:ext uri="{BB962C8B-B14F-4D97-AF65-F5344CB8AC3E}">
        <p14:creationId xmlns:p14="http://schemas.microsoft.com/office/powerpoint/2010/main" val="4223255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FERPA and Confidentiality</a:t>
            </a:r>
            <a:endParaRPr lang="en-US"/>
          </a:p>
        </p:txBody>
      </p:sp>
      <p:sp>
        <p:nvSpPr>
          <p:cNvPr id="3" name="Content Placeholder 2"/>
          <p:cNvSpPr>
            <a:spLocks noGrp="1"/>
          </p:cNvSpPr>
          <p:nvPr>
            <p:ph type="body" sz="quarter" idx="10"/>
          </p:nvPr>
        </p:nvSpPr>
        <p:spPr/>
        <p:txBody>
          <a:bodyPr>
            <a:normAutofit/>
          </a:bodyPr>
          <a:lstStyle/>
          <a:p>
            <a:r>
              <a:rPr lang="en-US"/>
              <a:t>The Title IX </a:t>
            </a:r>
            <a:r>
              <a:rPr lang="en-US" smtClean="0"/>
              <a:t>regulations state </a:t>
            </a:r>
            <a:r>
              <a:rPr lang="en-US"/>
              <a:t>the general rule that a recipient must keep confidential the identity of any person who has reported sexual harassment, or who has been reported to be a perpetrator of sexual harassment. </a:t>
            </a:r>
            <a:endParaRPr lang="en-US" smtClean="0"/>
          </a:p>
          <a:p>
            <a:pPr lvl="1"/>
            <a:r>
              <a:rPr lang="en-US" smtClean="0"/>
              <a:t>Purpose </a:t>
            </a:r>
            <a:r>
              <a:rPr lang="en-US"/>
              <a:t>of this provision is to prevent the school from retaliating against anyone. </a:t>
            </a:r>
            <a:endParaRPr lang="en-US" smtClean="0"/>
          </a:p>
          <a:p>
            <a:pPr lvl="1"/>
            <a:r>
              <a:rPr lang="en-US" smtClean="0"/>
              <a:t>Three exceptions to this duty </a:t>
            </a:r>
            <a:r>
              <a:rPr lang="en-US"/>
              <a:t>of </a:t>
            </a:r>
            <a:r>
              <a:rPr lang="en-US" smtClean="0"/>
              <a:t>confidentiality:</a:t>
            </a:r>
          </a:p>
          <a:p>
            <a:pPr lvl="2"/>
            <a:r>
              <a:rPr lang="en-US" smtClean="0"/>
              <a:t>(1) If </a:t>
            </a:r>
            <a:r>
              <a:rPr lang="en-US"/>
              <a:t>disclosure is permitted under FERPA; </a:t>
            </a:r>
            <a:endParaRPr lang="en-US" smtClean="0"/>
          </a:p>
          <a:p>
            <a:pPr lvl="2"/>
            <a:r>
              <a:rPr lang="en-US" smtClean="0"/>
              <a:t>(2) if </a:t>
            </a:r>
            <a:r>
              <a:rPr lang="en-US"/>
              <a:t>disclosure is required by law; </a:t>
            </a:r>
            <a:r>
              <a:rPr lang="en-US" smtClean="0"/>
              <a:t>or</a:t>
            </a:r>
          </a:p>
          <a:p>
            <a:pPr lvl="2"/>
            <a:r>
              <a:rPr lang="en-US" smtClean="0"/>
              <a:t>(3) </a:t>
            </a:r>
            <a:r>
              <a:rPr lang="en-US"/>
              <a:t>if disclosure is necessary to carry out the purposes of Title IX and its regulations, including to conduct a grievance process. </a:t>
            </a:r>
            <a:endParaRPr lang="en-US" smtClean="0"/>
          </a:p>
          <a:p>
            <a:r>
              <a:rPr lang="en-US" smtClean="0"/>
              <a:t>A </a:t>
            </a:r>
            <a:r>
              <a:rPr lang="en-US"/>
              <a:t>recipient’s disclosure of the identity of a respondent cannot be made with a retaliatory </a:t>
            </a:r>
            <a:r>
              <a:rPr lang="en-US" smtClean="0"/>
              <a:t>purpose and must also fall within one of the categories above.</a:t>
            </a:r>
            <a:endParaRPr lang="en-US"/>
          </a:p>
        </p:txBody>
      </p:sp>
    </p:spTree>
    <p:extLst>
      <p:ext uri="{BB962C8B-B14F-4D97-AF65-F5344CB8AC3E}">
        <p14:creationId xmlns:p14="http://schemas.microsoft.com/office/powerpoint/2010/main" val="3280776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More on Confidentiality</a:t>
            </a:r>
            <a:endParaRPr lang="en-US"/>
          </a:p>
        </p:txBody>
      </p:sp>
      <p:sp>
        <p:nvSpPr>
          <p:cNvPr id="3" name="Content Placeholder 2"/>
          <p:cNvSpPr>
            <a:spLocks noGrp="1"/>
          </p:cNvSpPr>
          <p:nvPr>
            <p:ph type="body" sz="quarter" idx="10"/>
          </p:nvPr>
        </p:nvSpPr>
        <p:spPr/>
        <p:txBody>
          <a:bodyPr>
            <a:normAutofit/>
          </a:bodyPr>
          <a:lstStyle/>
          <a:p>
            <a:r>
              <a:rPr lang="en-US" smtClean="0"/>
              <a:t>Regulations balance </a:t>
            </a:r>
            <a:r>
              <a:rPr lang="en-US"/>
              <a:t>a complainant’s desire for confidentiality </a:t>
            </a:r>
            <a:r>
              <a:rPr lang="en-US" smtClean="0"/>
              <a:t>(for </a:t>
            </a:r>
            <a:r>
              <a:rPr lang="en-US"/>
              <a:t>instance, the complainant’s identity not being disclosed to the respondent) with a school’s discretion to pursue an investigation where factual circumstances warrant an investigation even though the complainant does not desire to file a formal complaint or participate in a grievance </a:t>
            </a:r>
            <a:r>
              <a:rPr lang="en-US" smtClean="0"/>
              <a:t>process.</a:t>
            </a:r>
          </a:p>
          <a:p>
            <a:r>
              <a:rPr lang="en-US"/>
              <a:t>A complainant (or third party) who desires to report sexual harassment without disclosing the complainant’s identity to anyone may do so, but the recipient will be unable to provide supportive measures in response to that report without knowing the complainant’s identity. </a:t>
            </a:r>
            <a:endParaRPr lang="en-US" smtClean="0"/>
          </a:p>
          <a:p>
            <a:pPr marL="569912" lvl="1" indent="0">
              <a:buNone/>
            </a:pPr>
            <a:endParaRPr lang="en-US"/>
          </a:p>
        </p:txBody>
      </p:sp>
    </p:spTree>
    <p:extLst>
      <p:ext uri="{BB962C8B-B14F-4D97-AF65-F5344CB8AC3E}">
        <p14:creationId xmlns:p14="http://schemas.microsoft.com/office/powerpoint/2010/main" val="26392367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May Investigations Take Longer During COVID-19?</a:t>
            </a:r>
            <a:endParaRPr lang="en-US"/>
          </a:p>
        </p:txBody>
      </p:sp>
      <p:sp>
        <p:nvSpPr>
          <p:cNvPr id="3" name="Content Placeholder 2"/>
          <p:cNvSpPr>
            <a:spLocks noGrp="1"/>
          </p:cNvSpPr>
          <p:nvPr>
            <p:ph type="body" sz="quarter" idx="10"/>
          </p:nvPr>
        </p:nvSpPr>
        <p:spPr/>
        <p:txBody>
          <a:bodyPr/>
          <a:lstStyle/>
          <a:p>
            <a:r>
              <a:rPr lang="en-US" smtClean="0"/>
              <a:t>If COVID-19 related delay is expected, notify all parties, including the reason for the delay and estimated length.</a:t>
            </a:r>
          </a:p>
          <a:p>
            <a:r>
              <a:rPr lang="en-US" smtClean="0"/>
              <a:t>Endeavor to notify complainants and respondents of:</a:t>
            </a:r>
          </a:p>
          <a:p>
            <a:pPr lvl="1"/>
            <a:r>
              <a:rPr lang="en-US" smtClean="0"/>
              <a:t>status of pending investigation, and</a:t>
            </a:r>
          </a:p>
          <a:p>
            <a:pPr lvl="1"/>
            <a:r>
              <a:rPr lang="en-US" smtClean="0"/>
              <a:t>Scheduled investigative interviews, meetings and hearings</a:t>
            </a:r>
          </a:p>
          <a:p>
            <a:r>
              <a:rPr lang="en-US" smtClean="0"/>
              <a:t>Notify students if methods for receiving complaints has changed as a result of COVID-19.</a:t>
            </a:r>
          </a:p>
        </p:txBody>
      </p:sp>
    </p:spTree>
    <p:extLst>
      <p:ext uri="{BB962C8B-B14F-4D97-AF65-F5344CB8AC3E}">
        <p14:creationId xmlns:p14="http://schemas.microsoft.com/office/powerpoint/2010/main" val="2435232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Retaliation Prohibited	</a:t>
            </a:r>
            <a:endParaRPr lang="en-US"/>
          </a:p>
        </p:txBody>
      </p:sp>
      <p:sp>
        <p:nvSpPr>
          <p:cNvPr id="3" name="Content Placeholder 2"/>
          <p:cNvSpPr>
            <a:spLocks noGrp="1"/>
          </p:cNvSpPr>
          <p:nvPr>
            <p:ph type="body" sz="quarter" idx="10"/>
          </p:nvPr>
        </p:nvSpPr>
        <p:spPr/>
        <p:txBody>
          <a:bodyPr>
            <a:normAutofit/>
          </a:bodyPr>
          <a:lstStyle/>
          <a:p>
            <a:r>
              <a:rPr lang="en-US" smtClean="0"/>
              <a:t>May not </a:t>
            </a:r>
            <a:r>
              <a:rPr lang="en-US"/>
              <a:t>intimidate, threaten, coerce, or discriminate against any individual for the purpose of interfering with any right or privilege secured by Title IX, or because the individual has made a report or complaint, testified, assisted, or participated or refused to participate in any manner in a Title IX investigation, proceeding, or hearing. </a:t>
            </a:r>
          </a:p>
          <a:p>
            <a:pPr lvl="1"/>
            <a:r>
              <a:rPr lang="en-US" smtClean="0"/>
              <a:t>Also includes charges </a:t>
            </a:r>
            <a:r>
              <a:rPr lang="en-US"/>
              <a:t>against an individual for code of conduct violations that do not involve sex discrimination or sexual </a:t>
            </a:r>
            <a:r>
              <a:rPr lang="en-US" smtClean="0"/>
              <a:t>harassment</a:t>
            </a:r>
            <a:r>
              <a:rPr lang="en-US"/>
              <a:t>.</a:t>
            </a:r>
            <a:endParaRPr lang="en-US" smtClean="0"/>
          </a:p>
          <a:p>
            <a:r>
              <a:rPr lang="en-US" smtClean="0"/>
              <a:t>Must </a:t>
            </a:r>
            <a:r>
              <a:rPr lang="en-US"/>
              <a:t>keep confidential the identity of complainants, respondents, and witnesses, except as may be permitted by FERPA, or as required by law, or as necessary to carry out a Title IX proceeding. </a:t>
            </a:r>
          </a:p>
          <a:p>
            <a:r>
              <a:rPr lang="en-US" smtClean="0"/>
              <a:t>Complaints </a:t>
            </a:r>
            <a:r>
              <a:rPr lang="en-US"/>
              <a:t>alleging retaliation may be filed according to </a:t>
            </a:r>
            <a:r>
              <a:rPr lang="en-US" smtClean="0"/>
              <a:t>same </a:t>
            </a:r>
            <a:r>
              <a:rPr lang="en-US"/>
              <a:t>grievance procedures .</a:t>
            </a:r>
          </a:p>
        </p:txBody>
      </p:sp>
    </p:spTree>
    <p:extLst>
      <p:ext uri="{BB962C8B-B14F-4D97-AF65-F5344CB8AC3E}">
        <p14:creationId xmlns:p14="http://schemas.microsoft.com/office/powerpoint/2010/main" val="2067281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7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What does not rise to level of prohibited retaliation?</a:t>
            </a:r>
            <a:endParaRPr lang="en-US"/>
          </a:p>
        </p:txBody>
      </p:sp>
      <p:sp>
        <p:nvSpPr>
          <p:cNvPr id="3" name="Content Placeholder 2"/>
          <p:cNvSpPr>
            <a:spLocks noGrp="1"/>
          </p:cNvSpPr>
          <p:nvPr>
            <p:ph type="body" sz="quarter" idx="10"/>
          </p:nvPr>
        </p:nvSpPr>
        <p:spPr/>
        <p:txBody>
          <a:bodyPr/>
          <a:lstStyle/>
          <a:p>
            <a:r>
              <a:rPr lang="en-US" smtClean="0"/>
              <a:t>The </a:t>
            </a:r>
            <a:r>
              <a:rPr lang="en-US"/>
              <a:t>exercise of rights protected under the First Amendment does not constitute retaliation. </a:t>
            </a:r>
          </a:p>
          <a:p>
            <a:r>
              <a:rPr lang="en-US" smtClean="0"/>
              <a:t>Charging </a:t>
            </a:r>
            <a:r>
              <a:rPr lang="en-US"/>
              <a:t>an individual with a code of conduct violation for making a materially false statement in bad faith in the course of a grievance proceeding </a:t>
            </a:r>
            <a:r>
              <a:rPr lang="en-US" smtClean="0"/>
              <a:t>does </a:t>
            </a:r>
            <a:r>
              <a:rPr lang="en-US"/>
              <a:t>not constitute </a:t>
            </a:r>
            <a:r>
              <a:rPr lang="en-US" smtClean="0"/>
              <a:t>retaliation</a:t>
            </a:r>
            <a:r>
              <a:rPr lang="en-US"/>
              <a:t> </a:t>
            </a:r>
            <a:r>
              <a:rPr lang="en-US" smtClean="0"/>
              <a:t>so long as the determination </a:t>
            </a:r>
            <a:r>
              <a:rPr lang="en-US"/>
              <a:t>regarding responsibility, alone, is not sufficient to conclude that any party made a bad faith materially false statement.</a:t>
            </a:r>
          </a:p>
        </p:txBody>
      </p:sp>
    </p:spTree>
    <p:extLst>
      <p:ext uri="{BB962C8B-B14F-4D97-AF65-F5344CB8AC3E}">
        <p14:creationId xmlns:p14="http://schemas.microsoft.com/office/powerpoint/2010/main" val="595232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When Must Institution Respond?</a:t>
            </a:r>
            <a:endParaRPr lang="en-US"/>
          </a:p>
        </p:txBody>
      </p:sp>
      <p:sp>
        <p:nvSpPr>
          <p:cNvPr id="3" name="Content Placeholder 2"/>
          <p:cNvSpPr>
            <a:spLocks noGrp="1"/>
          </p:cNvSpPr>
          <p:nvPr>
            <p:ph type="body" sz="quarter" idx="10"/>
          </p:nvPr>
        </p:nvSpPr>
        <p:spPr/>
        <p:txBody>
          <a:bodyPr/>
          <a:lstStyle/>
          <a:p>
            <a:pPr marL="112712" indent="0">
              <a:buNone/>
            </a:pPr>
            <a:r>
              <a:rPr lang="en-US"/>
              <a:t>(</a:t>
            </a:r>
            <a:r>
              <a:rPr lang="en-US" smtClean="0"/>
              <a:t>1</a:t>
            </a:r>
            <a:r>
              <a:rPr lang="en-US"/>
              <a:t>) </a:t>
            </a:r>
            <a:r>
              <a:rPr lang="en-US" smtClean="0"/>
              <a:t>The </a:t>
            </a:r>
            <a:r>
              <a:rPr lang="en-US"/>
              <a:t>school has </a:t>
            </a:r>
            <a:r>
              <a:rPr lang="en-US" b="1"/>
              <a:t>actual knowledge </a:t>
            </a:r>
            <a:r>
              <a:rPr lang="en-US"/>
              <a:t>of sexual harassment; </a:t>
            </a:r>
            <a:endParaRPr lang="en-US" smtClean="0"/>
          </a:p>
          <a:p>
            <a:endParaRPr lang="en-US" smtClean="0"/>
          </a:p>
          <a:p>
            <a:pPr marL="112712" indent="0">
              <a:buNone/>
            </a:pPr>
            <a:r>
              <a:rPr lang="en-US" smtClean="0"/>
              <a:t>(2</a:t>
            </a:r>
            <a:r>
              <a:rPr lang="en-US"/>
              <a:t>) </a:t>
            </a:r>
            <a:r>
              <a:rPr lang="en-US" smtClean="0"/>
              <a:t>That </a:t>
            </a:r>
            <a:r>
              <a:rPr lang="en-US"/>
              <a:t>occurred within the school’s education </a:t>
            </a:r>
            <a:r>
              <a:rPr lang="en-US" b="1"/>
              <a:t>program or activity</a:t>
            </a:r>
            <a:r>
              <a:rPr lang="en-US"/>
              <a:t>; </a:t>
            </a:r>
            <a:r>
              <a:rPr lang="en-US" smtClean="0"/>
              <a:t>and </a:t>
            </a:r>
          </a:p>
          <a:p>
            <a:pPr marL="112712" indent="0">
              <a:buNone/>
            </a:pPr>
            <a:endParaRPr lang="en-US" smtClean="0"/>
          </a:p>
          <a:p>
            <a:pPr marL="112712" indent="0">
              <a:buNone/>
            </a:pPr>
            <a:r>
              <a:rPr lang="en-US" smtClean="0"/>
              <a:t>(</a:t>
            </a:r>
            <a:r>
              <a:rPr lang="en-US"/>
              <a:t>3) </a:t>
            </a:r>
            <a:r>
              <a:rPr lang="en-US" smtClean="0"/>
              <a:t>Against </a:t>
            </a:r>
            <a:r>
              <a:rPr lang="en-US"/>
              <a:t>a person </a:t>
            </a:r>
            <a:r>
              <a:rPr lang="en-US" b="1"/>
              <a:t>in the United States</a:t>
            </a:r>
            <a:r>
              <a:rPr lang="en-US"/>
              <a:t>. </a:t>
            </a:r>
            <a:endParaRPr lang="en-US" smtClean="0"/>
          </a:p>
          <a:p>
            <a:endParaRPr lang="en-US"/>
          </a:p>
          <a:p>
            <a:pPr marL="112712" indent="0">
              <a:buNone/>
            </a:pPr>
            <a:endParaRPr lang="en-US" smtClean="0"/>
          </a:p>
        </p:txBody>
      </p:sp>
    </p:spTree>
    <p:extLst>
      <p:ext uri="{BB962C8B-B14F-4D97-AF65-F5344CB8AC3E}">
        <p14:creationId xmlns:p14="http://schemas.microsoft.com/office/powerpoint/2010/main" val="946119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8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smtClean="0"/>
              <a:t>Questions?</a:t>
            </a:r>
            <a:endParaRPr lang="en-US"/>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80757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Jurisdiction/Off-Campus Locations</a:t>
            </a:r>
            <a:endParaRPr lang="en-US"/>
          </a:p>
        </p:txBody>
      </p:sp>
      <p:sp>
        <p:nvSpPr>
          <p:cNvPr id="3" name="Content Placeholder 2"/>
          <p:cNvSpPr>
            <a:spLocks noGrp="1"/>
          </p:cNvSpPr>
          <p:nvPr>
            <p:ph type="body" sz="quarter" idx="10"/>
          </p:nvPr>
        </p:nvSpPr>
        <p:spPr/>
        <p:txBody>
          <a:bodyPr>
            <a:normAutofit/>
          </a:bodyPr>
          <a:lstStyle/>
          <a:p>
            <a:r>
              <a:rPr lang="en-US" smtClean="0"/>
              <a:t>Must respond to </a:t>
            </a:r>
            <a:r>
              <a:rPr lang="en-US"/>
              <a:t>actual knowledge of sexual harassment </a:t>
            </a:r>
            <a:r>
              <a:rPr lang="en-US" smtClean="0"/>
              <a:t>in University’s </a:t>
            </a:r>
            <a:r>
              <a:rPr lang="en-US"/>
              <a:t>education program or </a:t>
            </a:r>
            <a:r>
              <a:rPr lang="en-US" smtClean="0"/>
              <a:t>activity, which includes:</a:t>
            </a:r>
          </a:p>
          <a:p>
            <a:pPr lvl="1"/>
            <a:r>
              <a:rPr lang="en-US" smtClean="0"/>
              <a:t>(1) On campus</a:t>
            </a:r>
          </a:p>
          <a:p>
            <a:pPr lvl="1"/>
            <a:r>
              <a:rPr lang="en-US" smtClean="0"/>
              <a:t>(2) “</a:t>
            </a:r>
            <a:r>
              <a:rPr lang="en-US" b="1" smtClean="0"/>
              <a:t>locations</a:t>
            </a:r>
            <a:r>
              <a:rPr lang="en-US" b="1"/>
              <a:t>, events, or circumstances over which the recipient exercised substantial control over both the respondent </a:t>
            </a:r>
            <a:r>
              <a:rPr lang="en-US" b="1" u="sng"/>
              <a:t>and</a:t>
            </a:r>
            <a:r>
              <a:rPr lang="en-US" b="1"/>
              <a:t> the context in which the sexual harassment </a:t>
            </a:r>
            <a:r>
              <a:rPr lang="en-US" b="1" smtClean="0"/>
              <a:t>occurs”, </a:t>
            </a:r>
            <a:r>
              <a:rPr lang="en-US"/>
              <a:t>and </a:t>
            </a:r>
            <a:endParaRPr lang="en-US" smtClean="0"/>
          </a:p>
          <a:p>
            <a:pPr lvl="1"/>
            <a:r>
              <a:rPr lang="en-US" smtClean="0"/>
              <a:t>(3)</a:t>
            </a:r>
            <a:r>
              <a:rPr lang="en-US" b="1" smtClean="0"/>
              <a:t> “any </a:t>
            </a:r>
            <a:r>
              <a:rPr lang="en-US" b="1"/>
              <a:t>building owned or controlled by a student organization that is officially recognized by a postsecondary institution</a:t>
            </a:r>
            <a:r>
              <a:rPr lang="en-US"/>
              <a:t>.” </a:t>
            </a:r>
            <a:endParaRPr lang="en-US" smtClean="0"/>
          </a:p>
          <a:p>
            <a:pPr lvl="1"/>
            <a:endParaRPr lang="en-US"/>
          </a:p>
          <a:p>
            <a:r>
              <a:rPr lang="en-US"/>
              <a:t>No distinction between sexual harassment occurring in person versus online.</a:t>
            </a:r>
          </a:p>
          <a:p>
            <a:pPr marL="112712" indent="0">
              <a:buNone/>
            </a:pPr>
            <a:endParaRPr lang="en-US" smtClean="0"/>
          </a:p>
        </p:txBody>
      </p:sp>
    </p:spTree>
    <p:extLst>
      <p:ext uri="{BB962C8B-B14F-4D97-AF65-F5344CB8AC3E}">
        <p14:creationId xmlns:p14="http://schemas.microsoft.com/office/powerpoint/2010/main" val="1368854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tags/tag1.xml><?xml version="1.0" encoding="utf-8"?>
<p:tagLst xmlns:p="http://schemas.openxmlformats.org/presentationml/2006/main">
  <p:tag name="AS_NET" val="4.0.30319.42000"/>
  <p:tag name="AS_OS" val="Microsoft Windows NT 10.0.19045.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344</Paragraphs>
  <Slides>80</Slides>
  <Notes>0</Notes>
  <TotalTime>0</TotalTime>
  <HiddenSlides>0</HiddenSlides>
  <MMClips>0</MMClips>
  <ScaleCrop>0</ScaleCrop>
  <HeadingPairs>
    <vt:vector baseType="variant" size="4">
      <vt:variant>
        <vt:lpstr>Theme</vt:lpstr>
      </vt:variant>
      <vt:variant>
        <vt:i4>1</vt:i4>
      </vt:variant>
      <vt:variant>
        <vt:lpstr>Slide Titles</vt:lpstr>
      </vt:variant>
      <vt:variant>
        <vt:i4>80</vt:i4>
      </vt:variant>
    </vt:vector>
  </HeadingPairs>
  <TitlesOfParts>
    <vt:vector baseType="lpstr" size="81">
      <vt:lpstr>Custom Design</vt:lpstr>
      <vt:lpstr>Title IX Investigation Training</vt:lpstr>
      <vt:lpstr>Title IX</vt:lpstr>
      <vt:lpstr>Several Guidance Documents Rescinded</vt:lpstr>
      <vt:lpstr>Updated Regulations	</vt:lpstr>
      <vt:lpstr>2020 Final Rule Guiding Principles</vt:lpstr>
      <vt:lpstr>2020 Final Rule Guiding Principles</vt:lpstr>
      <vt:lpstr>Slide 7</vt:lpstr>
      <vt:lpstr>When Must Institution Respond?</vt:lpstr>
      <vt:lpstr>Jurisdiction/Off-Campus Locations</vt:lpstr>
      <vt:lpstr>Jurisdiction/In the U.S.</vt:lpstr>
      <vt:lpstr>Notice of Complaint</vt:lpstr>
      <vt:lpstr>“Sexual Harassment” for Title IX Purposes</vt:lpstr>
      <vt:lpstr>Deliberate Indifference Standard</vt:lpstr>
      <vt:lpstr>Deliberate Indifference – Mandatory Response Obligations</vt:lpstr>
      <vt:lpstr>Deliberate Indifference – Mandatory Response Obligations</vt:lpstr>
      <vt:lpstr>Definitions – Complainant and Respondent</vt:lpstr>
      <vt:lpstr>Response to Notice of Complaint</vt:lpstr>
      <vt:lpstr>Definitions – Supportive Measures</vt:lpstr>
      <vt:lpstr>Definitions – Supportive Measures</vt:lpstr>
      <vt:lpstr>Documentation of Supportive Measures</vt:lpstr>
      <vt:lpstr>Definitions – Formal Complaint</vt:lpstr>
      <vt:lpstr>No Anonymous Formal Complaints</vt:lpstr>
      <vt:lpstr>Formal Complaint filed by Title IX Coordinator</vt:lpstr>
      <vt:lpstr>Emergency Removal</vt:lpstr>
      <vt:lpstr>What if complainant doesn’t want to disclose his/her identity?</vt:lpstr>
      <vt:lpstr>Employees of Asbury University</vt:lpstr>
      <vt:lpstr>Formal Complaint – Dismissal Analysis </vt:lpstr>
      <vt:lpstr>Formal Complaint – Dismissal Analysis </vt:lpstr>
      <vt:lpstr>Formal Complaint – Consider Informal Resolution</vt:lpstr>
      <vt:lpstr>Informal Resolution Requirements</vt:lpstr>
      <vt:lpstr>Mandatory Grievance Procedures for Formal Complaints</vt:lpstr>
      <vt:lpstr>Mandatory Grievance Procedures</vt:lpstr>
      <vt:lpstr>Mandatory Grievance Procedures</vt:lpstr>
      <vt:lpstr>Mandatory Grievance Procedures</vt:lpstr>
      <vt:lpstr>Mandatory Grievance Procedures</vt:lpstr>
      <vt:lpstr>Written Notice to the Parties – Notice of Allegations</vt:lpstr>
      <vt:lpstr>Written Notice to the Parties – Notice of Allegations </vt:lpstr>
      <vt:lpstr>Written Notice to the Parties</vt:lpstr>
      <vt:lpstr>Investigation Requirements</vt:lpstr>
      <vt:lpstr>Investigation Requirements</vt:lpstr>
      <vt:lpstr>Investigation Requirements</vt:lpstr>
      <vt:lpstr>Investigation Requirements</vt:lpstr>
      <vt:lpstr>Investigation Requirements</vt:lpstr>
      <vt:lpstr>Investigation Requirements</vt:lpstr>
      <vt:lpstr>Investigation Requirements</vt:lpstr>
      <vt:lpstr>Investigation Requirements</vt:lpstr>
      <vt:lpstr>Investigation Requirements</vt:lpstr>
      <vt:lpstr>Investigation Requirements</vt:lpstr>
      <vt:lpstr>Overview of Investigation Steps:</vt:lpstr>
      <vt:lpstr>Gathering Evidence</vt:lpstr>
      <vt:lpstr>Gathering Evidence</vt:lpstr>
      <vt:lpstr>Relevance </vt:lpstr>
      <vt:lpstr>Two Rape Shield Exceptions</vt:lpstr>
      <vt:lpstr>What is NOT relevant?</vt:lpstr>
      <vt:lpstr>Parties’ review</vt:lpstr>
      <vt:lpstr>What evidence to consider and include in investigation report?</vt:lpstr>
      <vt:lpstr>What type of evidence must be provided to parties?</vt:lpstr>
      <vt:lpstr>“Directly related”</vt:lpstr>
      <vt:lpstr>“Directly related”</vt:lpstr>
      <vt:lpstr>“Directly related”</vt:lpstr>
      <vt:lpstr>Investigative Report	</vt:lpstr>
      <vt:lpstr>Parties’ Review of Investigative Report</vt:lpstr>
      <vt:lpstr>Use of Investigation Report by Decision-Maker(s)</vt:lpstr>
      <vt:lpstr>Role of Investigator in Hearing </vt:lpstr>
      <vt:lpstr>Consolidation of Formal Complaints 			</vt:lpstr>
      <vt:lpstr>Consolidation of Formal Complaints 			</vt:lpstr>
      <vt:lpstr>Consolidation of Formal Complaints 			</vt:lpstr>
      <vt:lpstr>Time Frames</vt:lpstr>
      <vt:lpstr>What if Complainant or Respondent Withdraws?</vt:lpstr>
      <vt:lpstr>What if Complainant or Respondent Withdraws?</vt:lpstr>
      <vt:lpstr>Withdrawal of Complainant or Respondent</vt:lpstr>
      <vt:lpstr>COVID-Related Issues	</vt:lpstr>
      <vt:lpstr>May Investigations Take Longer During COVID?</vt:lpstr>
      <vt:lpstr>Record-Keeping</vt:lpstr>
      <vt:lpstr>FERPA and Confidentiality</vt:lpstr>
      <vt:lpstr>More on Confidentiality</vt:lpstr>
      <vt:lpstr>May Investigations Take Longer During COVID-19?</vt:lpstr>
      <vt:lpstr>Retaliation Prohibited	</vt:lpstr>
      <vt:lpstr>What does not rise to level of prohibited retaliation?</vt:lpstr>
      <vt:lpstr>Questions?</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dc:title>
  <cp:revision>1</cp:revision>
  <dcterms:created xsi:type="dcterms:W3CDTF">2023-08-07T12:07:14Z</dcterms:created>
  <dcterms:modified xsi:type="dcterms:W3CDTF">2023-08-07T16:07:14Z</dcterms:modified>
</cp:coreProperties>
</file>