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43891200" cy="32918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700" kern="1200">
        <a:solidFill>
          <a:schemeClr val="tx1"/>
        </a:solidFill>
        <a:latin typeface="Arial" charset="0"/>
        <a:ea typeface="+mn-ea"/>
        <a:cs typeface="+mn-cs"/>
      </a:defRPr>
    </a:lvl1pPr>
    <a:lvl2pPr marL="384048" algn="l" rtl="0" fontAlgn="base">
      <a:spcBef>
        <a:spcPct val="0"/>
      </a:spcBef>
      <a:spcAft>
        <a:spcPct val="0"/>
      </a:spcAft>
      <a:defRPr sz="8700" kern="1200">
        <a:solidFill>
          <a:schemeClr val="tx1"/>
        </a:solidFill>
        <a:latin typeface="Arial" charset="0"/>
        <a:ea typeface="+mn-ea"/>
        <a:cs typeface="+mn-cs"/>
      </a:defRPr>
    </a:lvl2pPr>
    <a:lvl3pPr marL="768096" algn="l" rtl="0" fontAlgn="base">
      <a:spcBef>
        <a:spcPct val="0"/>
      </a:spcBef>
      <a:spcAft>
        <a:spcPct val="0"/>
      </a:spcAft>
      <a:defRPr sz="8700" kern="1200">
        <a:solidFill>
          <a:schemeClr val="tx1"/>
        </a:solidFill>
        <a:latin typeface="Arial" charset="0"/>
        <a:ea typeface="+mn-ea"/>
        <a:cs typeface="+mn-cs"/>
      </a:defRPr>
    </a:lvl3pPr>
    <a:lvl4pPr marL="1152144" algn="l" rtl="0" fontAlgn="base">
      <a:spcBef>
        <a:spcPct val="0"/>
      </a:spcBef>
      <a:spcAft>
        <a:spcPct val="0"/>
      </a:spcAft>
      <a:defRPr sz="8700" kern="1200">
        <a:solidFill>
          <a:schemeClr val="tx1"/>
        </a:solidFill>
        <a:latin typeface="Arial" charset="0"/>
        <a:ea typeface="+mn-ea"/>
        <a:cs typeface="+mn-cs"/>
      </a:defRPr>
    </a:lvl4pPr>
    <a:lvl5pPr marL="1536192" algn="l" rtl="0" fontAlgn="base">
      <a:spcBef>
        <a:spcPct val="0"/>
      </a:spcBef>
      <a:spcAft>
        <a:spcPct val="0"/>
      </a:spcAft>
      <a:defRPr sz="8700" kern="1200">
        <a:solidFill>
          <a:schemeClr val="tx1"/>
        </a:solidFill>
        <a:latin typeface="Arial" charset="0"/>
        <a:ea typeface="+mn-ea"/>
        <a:cs typeface="+mn-cs"/>
      </a:defRPr>
    </a:lvl5pPr>
    <a:lvl6pPr marL="1920240" algn="l" defTabSz="768096" rtl="0" eaLnBrk="1" latinLnBrk="0" hangingPunct="1">
      <a:defRPr sz="8700" kern="1200">
        <a:solidFill>
          <a:schemeClr val="tx1"/>
        </a:solidFill>
        <a:latin typeface="Arial" charset="0"/>
        <a:ea typeface="+mn-ea"/>
        <a:cs typeface="+mn-cs"/>
      </a:defRPr>
    </a:lvl6pPr>
    <a:lvl7pPr marL="2304288" algn="l" defTabSz="768096" rtl="0" eaLnBrk="1" latinLnBrk="0" hangingPunct="1">
      <a:defRPr sz="8700" kern="1200">
        <a:solidFill>
          <a:schemeClr val="tx1"/>
        </a:solidFill>
        <a:latin typeface="Arial" charset="0"/>
        <a:ea typeface="+mn-ea"/>
        <a:cs typeface="+mn-cs"/>
      </a:defRPr>
    </a:lvl7pPr>
    <a:lvl8pPr marL="2688336" algn="l" defTabSz="768096" rtl="0" eaLnBrk="1" latinLnBrk="0" hangingPunct="1">
      <a:defRPr sz="8700" kern="1200">
        <a:solidFill>
          <a:schemeClr val="tx1"/>
        </a:solidFill>
        <a:latin typeface="Arial" charset="0"/>
        <a:ea typeface="+mn-ea"/>
        <a:cs typeface="+mn-cs"/>
      </a:defRPr>
    </a:lvl8pPr>
    <a:lvl9pPr marL="3072384" algn="l" defTabSz="768096" rtl="0" eaLnBrk="1" latinLnBrk="0" hangingPunct="1">
      <a:defRPr sz="87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952"/>
    <a:srgbClr val="A822C8"/>
    <a:srgbClr val="FFE4C9"/>
    <a:srgbClr val="FFD3A7"/>
    <a:srgbClr val="F3A769"/>
    <a:srgbClr val="A4CB41"/>
    <a:srgbClr val="961EB1"/>
    <a:srgbClr val="0000FF"/>
    <a:srgbClr val="800080"/>
    <a:srgbClr val="204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7" autoAdjust="0"/>
    <p:restoredTop sz="94624" autoAdjust="0"/>
  </p:normalViewPr>
  <p:slideViewPr>
    <p:cSldViewPr>
      <p:cViewPr varScale="1">
        <p:scale>
          <a:sx n="16" d="100"/>
          <a:sy n="16" d="100"/>
        </p:scale>
        <p:origin x="1752" y="48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arahJane:Dropbox:Horse%20research: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arahJane:Dropbox:Horse%20research: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363800113221"/>
          <c:y val="2.6987368148345198E-2"/>
          <c:w val="0.43965498430343303"/>
          <c:h val="0.786139506119532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 Group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GSES Score 1</c:v>
                </c:pt>
                <c:pt idx="1">
                  <c:v>GSES Score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36.706000000000003</c:v>
                </c:pt>
                <c:pt idx="1">
                  <c:v>36.5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5A-4274-88E2-C58855E1D2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Weekly Horse Interaction</c:v>
                </c:pt>
              </c:strCache>
            </c:strRef>
          </c:tx>
          <c:spPr>
            <a:ln>
              <a:solidFill>
                <a:srgbClr val="0000FF"/>
              </a:solidFill>
              <a:prstDash val="sysDot"/>
            </a:ln>
          </c:spPr>
          <c:marker>
            <c:symbol val="none"/>
          </c:marker>
          <c:cat>
            <c:strRef>
              <c:f>Sheet1!$A$2:$A$3</c:f>
              <c:strCache>
                <c:ptCount val="2"/>
                <c:pt idx="0">
                  <c:v>GSES Score 1</c:v>
                </c:pt>
                <c:pt idx="1">
                  <c:v>GSES Score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27.266999999999999</c:v>
                </c:pt>
                <c:pt idx="1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5A-4274-88E2-C58855E1D2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Daily Horse Interaction</c:v>
                </c:pt>
              </c:strCache>
            </c:strRef>
          </c:tx>
          <c:spPr>
            <a:ln>
              <a:solidFill>
                <a:srgbClr val="961EB1"/>
              </a:solidFill>
              <a:prstDash val="sysDash"/>
            </a:ln>
          </c:spPr>
          <c:marker>
            <c:symbol val="none"/>
          </c:marker>
          <c:dPt>
            <c:idx val="1"/>
            <c:bubble3D val="0"/>
            <c:spPr>
              <a:ln w="53975">
                <a:solidFill>
                  <a:srgbClr val="961EB1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03-3D5A-4274-88E2-C58855E1D210}"/>
              </c:ext>
            </c:extLst>
          </c:dPt>
          <c:cat>
            <c:strRef>
              <c:f>Sheet1!$A$2:$A$3</c:f>
              <c:strCache>
                <c:ptCount val="2"/>
                <c:pt idx="0">
                  <c:v>GSES Score 1</c:v>
                </c:pt>
                <c:pt idx="1">
                  <c:v>GSES Score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42.833000000000013</c:v>
                </c:pt>
                <c:pt idx="1">
                  <c:v>42.333000000000013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D5A-4274-88E2-C58855E1D2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37663624"/>
        <c:axId val="-2037671400"/>
      </c:lineChart>
      <c:catAx>
        <c:axId val="-2037663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37671400"/>
        <c:crosses val="autoZero"/>
        <c:auto val="1"/>
        <c:lblAlgn val="ctr"/>
        <c:lblOffset val="100"/>
        <c:noMultiLvlLbl val="0"/>
      </c:catAx>
      <c:valAx>
        <c:axId val="-2037671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37663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400" b="1" i="0">
          <a:latin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039956170527198E-2"/>
          <c:y val="4.2400433641447001E-2"/>
          <c:w val="0.55935810208189995"/>
          <c:h val="0.880075316672373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Control Group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Sheet1!$A$12:$A$13</c:f>
              <c:strCache>
                <c:ptCount val="2"/>
                <c:pt idx="0">
                  <c:v>STAIA Score 1</c:v>
                </c:pt>
                <c:pt idx="1">
                  <c:v>STAIA Score 2</c:v>
                </c:pt>
              </c:strCache>
            </c:strRef>
          </c:cat>
          <c:val>
            <c:numRef>
              <c:f>Sheet1!$B$12:$B$13</c:f>
              <c:numCache>
                <c:formatCode>General</c:formatCode>
                <c:ptCount val="2"/>
                <c:pt idx="0">
                  <c:v>42.411999999999999</c:v>
                </c:pt>
                <c:pt idx="1">
                  <c:v>39.174999999999997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44-43B8-A4E2-A9667D1408FD}"/>
            </c:ext>
          </c:extLst>
        </c:ser>
        <c:ser>
          <c:idx val="1"/>
          <c:order val="1"/>
          <c:tx>
            <c:strRef>
              <c:f>Sheet1!$C$11</c:f>
              <c:strCache>
                <c:ptCount val="1"/>
                <c:pt idx="0">
                  <c:v>Weekly Horse Interaction</c:v>
                </c:pt>
              </c:strCache>
            </c:strRef>
          </c:tx>
          <c:spPr>
            <a:ln>
              <a:solidFill>
                <a:srgbClr val="0000FF"/>
              </a:solidFill>
              <a:prstDash val="sysDot"/>
            </a:ln>
          </c:spPr>
          <c:marker>
            <c:symbol val="none"/>
          </c:marker>
          <c:cat>
            <c:strRef>
              <c:f>Sheet1!$A$12:$A$13</c:f>
              <c:strCache>
                <c:ptCount val="2"/>
                <c:pt idx="0">
                  <c:v>STAIA Score 1</c:v>
                </c:pt>
                <c:pt idx="1">
                  <c:v>STAIA Score 2</c:v>
                </c:pt>
              </c:strCache>
            </c:strRef>
          </c:cat>
          <c:val>
            <c:numRef>
              <c:f>Sheet1!$C$12:$C$13</c:f>
              <c:numCache>
                <c:formatCode>General</c:formatCode>
                <c:ptCount val="2"/>
                <c:pt idx="0">
                  <c:v>48</c:v>
                </c:pt>
                <c:pt idx="1">
                  <c:v>36.200000000000003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44-43B8-A4E2-A9667D1408FD}"/>
            </c:ext>
          </c:extLst>
        </c:ser>
        <c:ser>
          <c:idx val="2"/>
          <c:order val="2"/>
          <c:tx>
            <c:strRef>
              <c:f>Sheet1!$D$11</c:f>
              <c:strCache>
                <c:ptCount val="1"/>
                <c:pt idx="0">
                  <c:v>Daily Horse Interaction</c:v>
                </c:pt>
              </c:strCache>
            </c:strRef>
          </c:tx>
          <c:spPr>
            <a:ln>
              <a:solidFill>
                <a:srgbClr val="961EB1"/>
              </a:solidFill>
              <a:prstDash val="sysDash"/>
            </a:ln>
          </c:spPr>
          <c:marker>
            <c:symbol val="none"/>
          </c:marker>
          <c:cat>
            <c:strRef>
              <c:f>Sheet1!$A$12:$A$13</c:f>
              <c:strCache>
                <c:ptCount val="2"/>
                <c:pt idx="0">
                  <c:v>STAIA Score 1</c:v>
                </c:pt>
                <c:pt idx="1">
                  <c:v>STAIA Score 2</c:v>
                </c:pt>
              </c:strCache>
            </c:strRef>
          </c:cat>
          <c:val>
            <c:numRef>
              <c:f>Sheet1!$D$12:$D$13</c:f>
              <c:numCache>
                <c:formatCode>General</c:formatCode>
                <c:ptCount val="2"/>
                <c:pt idx="0">
                  <c:v>32.5</c:v>
                </c:pt>
                <c:pt idx="1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44-43B8-A4E2-A9667D1408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37875752"/>
        <c:axId val="-2037872776"/>
      </c:lineChart>
      <c:catAx>
        <c:axId val="-2037875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37872776"/>
        <c:crosses val="autoZero"/>
        <c:auto val="1"/>
        <c:lblAlgn val="ctr"/>
        <c:lblOffset val="100"/>
        <c:noMultiLvlLbl val="0"/>
      </c:catAx>
      <c:valAx>
        <c:axId val="-2037872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37875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6464646464646497"/>
          <c:y val="0.54671977841935004"/>
          <c:w val="0.365065815636682"/>
          <c:h val="0.229952917194095"/>
        </c:manualLayout>
      </c:layout>
      <c:overlay val="0"/>
      <c:spPr>
        <a:solidFill>
          <a:schemeClr val="bg1">
            <a:lumMod val="95000"/>
          </a:schemeClr>
        </a:solidFill>
      </c:spPr>
      <c:txPr>
        <a:bodyPr/>
        <a:lstStyle/>
        <a:p>
          <a:pPr>
            <a:defRPr sz="140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400" b="1" i="0">
          <a:latin typeface="+mj-lt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EB3587-4ED9-5A40-9563-571C781AAFEF}" type="doc">
      <dgm:prSet loTypeId="urn:microsoft.com/office/officeart/2005/8/layout/process1" loCatId="" qsTypeId="urn:microsoft.com/office/officeart/2005/8/quickstyle/3d3" qsCatId="3D" csTypeId="urn:microsoft.com/office/officeart/2005/8/colors/accent6_2" csCatId="accent6" phldr="1"/>
      <dgm:spPr/>
    </dgm:pt>
    <dgm:pt modelId="{DD2A2E44-73B0-D749-8D7A-648BBCB2EDB7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sz="2000" b="1" dirty="0" smtClean="0"/>
            <a:t>Control Group </a:t>
          </a:r>
        </a:p>
        <a:p>
          <a:r>
            <a:rPr lang="en-US" sz="1800" b="1" dirty="0" smtClean="0"/>
            <a:t>(</a:t>
          </a:r>
          <a:r>
            <a:rPr lang="en-US" sz="1800" b="1" i="1" dirty="0" smtClean="0"/>
            <a:t>n</a:t>
          </a:r>
          <a:r>
            <a:rPr lang="en-US" sz="1800" b="1" i="0" dirty="0" smtClean="0"/>
            <a:t> = </a:t>
          </a:r>
          <a:r>
            <a:rPr lang="en-US" sz="1800" b="1" i="0" smtClean="0"/>
            <a:t>34)</a:t>
          </a:r>
          <a:r>
            <a:rPr lang="en-US" sz="2400" dirty="0" smtClean="0"/>
            <a:t>	</a:t>
          </a:r>
          <a:endParaRPr lang="en-US" sz="2400" dirty="0"/>
        </a:p>
      </dgm:t>
    </dgm:pt>
    <dgm:pt modelId="{072EBAA8-BFC7-0C46-9990-7F4912692E3D}" type="parTrans" cxnId="{4FDB3469-9900-3F47-A108-EB25D8348D7B}">
      <dgm:prSet/>
      <dgm:spPr/>
      <dgm:t>
        <a:bodyPr/>
        <a:lstStyle/>
        <a:p>
          <a:endParaRPr lang="en-US" sz="1600"/>
        </a:p>
      </dgm:t>
    </dgm:pt>
    <dgm:pt modelId="{B2AFDBE4-EAC5-604C-A457-04C9BFD4B128}" type="sibTrans" cxnId="{4FDB3469-9900-3F47-A108-EB25D8348D7B}">
      <dgm:prSet custT="1"/>
      <dgm:spPr/>
      <dgm:t>
        <a:bodyPr/>
        <a:lstStyle/>
        <a:p>
          <a:endParaRPr lang="en-US" sz="2400"/>
        </a:p>
      </dgm:t>
    </dgm:pt>
    <dgm:pt modelId="{EA3F6DB4-6158-1742-A5BE-0B1F4D115E79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sz="2000" b="1" dirty="0" smtClean="0"/>
            <a:t>Assessment 1	</a:t>
          </a:r>
          <a:endParaRPr lang="en-US" sz="2000" b="1" dirty="0"/>
        </a:p>
      </dgm:t>
    </dgm:pt>
    <dgm:pt modelId="{81998744-BB6D-A34D-91B1-DB61EC9391CF}" type="parTrans" cxnId="{78EBF505-B0BF-1740-B137-57B0B4753361}">
      <dgm:prSet/>
      <dgm:spPr/>
      <dgm:t>
        <a:bodyPr/>
        <a:lstStyle/>
        <a:p>
          <a:endParaRPr lang="en-US" sz="1600"/>
        </a:p>
      </dgm:t>
    </dgm:pt>
    <dgm:pt modelId="{0A462D68-D8D2-9742-8E48-7642B1C44970}" type="sibTrans" cxnId="{78EBF505-B0BF-1740-B137-57B0B4753361}">
      <dgm:prSet custT="1"/>
      <dgm:spPr/>
      <dgm:t>
        <a:bodyPr/>
        <a:lstStyle/>
        <a:p>
          <a:endParaRPr lang="en-US" sz="2400"/>
        </a:p>
      </dgm:t>
    </dgm:pt>
    <dgm:pt modelId="{4DB19B4C-4B17-3C43-B806-905665DEE173}">
      <dgm:prSet phldrT="[Text]" custT="1"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r>
            <a:rPr lang="en-US" sz="2000" b="1" dirty="0" smtClean="0"/>
            <a:t>Assessment 2</a:t>
          </a:r>
          <a:endParaRPr lang="en-US" sz="2000" b="1" dirty="0"/>
        </a:p>
      </dgm:t>
    </dgm:pt>
    <dgm:pt modelId="{786816D0-BD68-CD45-A3F5-7F3B7B58CB0C}" type="parTrans" cxnId="{E3B6D0B0-4F5A-DD4C-9FCE-603602DB2827}">
      <dgm:prSet/>
      <dgm:spPr/>
      <dgm:t>
        <a:bodyPr/>
        <a:lstStyle/>
        <a:p>
          <a:endParaRPr lang="en-US" sz="1600"/>
        </a:p>
      </dgm:t>
    </dgm:pt>
    <dgm:pt modelId="{F7F9ECC8-1CFE-4F45-83C4-D9D466FFBC20}" type="sibTrans" cxnId="{E3B6D0B0-4F5A-DD4C-9FCE-603602DB2827}">
      <dgm:prSet/>
      <dgm:spPr/>
      <dgm:t>
        <a:bodyPr/>
        <a:lstStyle/>
        <a:p>
          <a:endParaRPr lang="en-US" sz="1600"/>
        </a:p>
      </dgm:t>
    </dgm:pt>
    <dgm:pt modelId="{CEEA48FD-65A7-EE4B-B565-74DA03AF013F}" type="pres">
      <dgm:prSet presAssocID="{1FEB3587-4ED9-5A40-9563-571C781AAFEF}" presName="Name0" presStyleCnt="0">
        <dgm:presLayoutVars>
          <dgm:dir/>
          <dgm:resizeHandles val="exact"/>
        </dgm:presLayoutVars>
      </dgm:prSet>
      <dgm:spPr/>
    </dgm:pt>
    <dgm:pt modelId="{948D3777-939E-2541-8FB2-BB2EE29D63D7}" type="pres">
      <dgm:prSet presAssocID="{DD2A2E44-73B0-D749-8D7A-648BBCB2EDB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367B8-E68A-F94A-B59C-DAA474C6F261}" type="pres">
      <dgm:prSet presAssocID="{B2AFDBE4-EAC5-604C-A457-04C9BFD4B12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1F97FF8-C632-584E-B10B-B5195405CC49}" type="pres">
      <dgm:prSet presAssocID="{B2AFDBE4-EAC5-604C-A457-04C9BFD4B12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DBE7299-0413-8849-A137-8AF74C449350}" type="pres">
      <dgm:prSet presAssocID="{EA3F6DB4-6158-1742-A5BE-0B1F4D115E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8E21E0-4455-0042-B0C8-351A3F88D1DD}" type="pres">
      <dgm:prSet presAssocID="{0A462D68-D8D2-9742-8E48-7642B1C4497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D103CDA-994C-0F4E-9E08-B25EDE1DBD71}" type="pres">
      <dgm:prSet presAssocID="{0A462D68-D8D2-9742-8E48-7642B1C4497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C638DBB-276B-654C-823C-010D081E6CD8}" type="pres">
      <dgm:prSet presAssocID="{4DB19B4C-4B17-3C43-B806-905665DEE17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E6CC5C-7960-9344-A897-33BCF1F99E31}" type="presOf" srcId="{DD2A2E44-73B0-D749-8D7A-648BBCB2EDB7}" destId="{948D3777-939E-2541-8FB2-BB2EE29D63D7}" srcOrd="0" destOrd="0" presId="urn:microsoft.com/office/officeart/2005/8/layout/process1"/>
    <dgm:cxn modelId="{EF527C9E-D021-244E-BCEA-66EC48538FB8}" type="presOf" srcId="{0A462D68-D8D2-9742-8E48-7642B1C44970}" destId="{6D103CDA-994C-0F4E-9E08-B25EDE1DBD71}" srcOrd="1" destOrd="0" presId="urn:microsoft.com/office/officeart/2005/8/layout/process1"/>
    <dgm:cxn modelId="{E3B6D0B0-4F5A-DD4C-9FCE-603602DB2827}" srcId="{1FEB3587-4ED9-5A40-9563-571C781AAFEF}" destId="{4DB19B4C-4B17-3C43-B806-905665DEE173}" srcOrd="2" destOrd="0" parTransId="{786816D0-BD68-CD45-A3F5-7F3B7B58CB0C}" sibTransId="{F7F9ECC8-1CFE-4F45-83C4-D9D466FFBC20}"/>
    <dgm:cxn modelId="{78EBF505-B0BF-1740-B137-57B0B4753361}" srcId="{1FEB3587-4ED9-5A40-9563-571C781AAFEF}" destId="{EA3F6DB4-6158-1742-A5BE-0B1F4D115E79}" srcOrd="1" destOrd="0" parTransId="{81998744-BB6D-A34D-91B1-DB61EC9391CF}" sibTransId="{0A462D68-D8D2-9742-8E48-7642B1C44970}"/>
    <dgm:cxn modelId="{200F49E9-A27D-354A-82C0-242132347D86}" type="presOf" srcId="{EA3F6DB4-6158-1742-A5BE-0B1F4D115E79}" destId="{DDBE7299-0413-8849-A137-8AF74C449350}" srcOrd="0" destOrd="0" presId="urn:microsoft.com/office/officeart/2005/8/layout/process1"/>
    <dgm:cxn modelId="{7B5FBE6B-9FEA-A340-81ED-F12E4346B171}" type="presOf" srcId="{B2AFDBE4-EAC5-604C-A457-04C9BFD4B128}" destId="{9FB367B8-E68A-F94A-B59C-DAA474C6F261}" srcOrd="0" destOrd="0" presId="urn:microsoft.com/office/officeart/2005/8/layout/process1"/>
    <dgm:cxn modelId="{90C41912-20DE-0C44-94E7-B76376235EAB}" type="presOf" srcId="{1FEB3587-4ED9-5A40-9563-571C781AAFEF}" destId="{CEEA48FD-65A7-EE4B-B565-74DA03AF013F}" srcOrd="0" destOrd="0" presId="urn:microsoft.com/office/officeart/2005/8/layout/process1"/>
    <dgm:cxn modelId="{4FDB3469-9900-3F47-A108-EB25D8348D7B}" srcId="{1FEB3587-4ED9-5A40-9563-571C781AAFEF}" destId="{DD2A2E44-73B0-D749-8D7A-648BBCB2EDB7}" srcOrd="0" destOrd="0" parTransId="{072EBAA8-BFC7-0C46-9990-7F4912692E3D}" sibTransId="{B2AFDBE4-EAC5-604C-A457-04C9BFD4B128}"/>
    <dgm:cxn modelId="{64DEE00D-9CF4-D949-AC98-0DCF0D065CA3}" type="presOf" srcId="{0A462D68-D8D2-9742-8E48-7642B1C44970}" destId="{BC8E21E0-4455-0042-B0C8-351A3F88D1DD}" srcOrd="0" destOrd="0" presId="urn:microsoft.com/office/officeart/2005/8/layout/process1"/>
    <dgm:cxn modelId="{04703E32-B4CD-0B44-89FE-2269CE8ED4A7}" type="presOf" srcId="{4DB19B4C-4B17-3C43-B806-905665DEE173}" destId="{2C638DBB-276B-654C-823C-010D081E6CD8}" srcOrd="0" destOrd="0" presId="urn:microsoft.com/office/officeart/2005/8/layout/process1"/>
    <dgm:cxn modelId="{34686721-9D28-B643-9B5D-74A1BCAFCC72}" type="presOf" srcId="{B2AFDBE4-EAC5-604C-A457-04C9BFD4B128}" destId="{F1F97FF8-C632-584E-B10B-B5195405CC49}" srcOrd="1" destOrd="0" presId="urn:microsoft.com/office/officeart/2005/8/layout/process1"/>
    <dgm:cxn modelId="{430569EC-A027-B546-9416-22A71515ED1B}" type="presParOf" srcId="{CEEA48FD-65A7-EE4B-B565-74DA03AF013F}" destId="{948D3777-939E-2541-8FB2-BB2EE29D63D7}" srcOrd="0" destOrd="0" presId="urn:microsoft.com/office/officeart/2005/8/layout/process1"/>
    <dgm:cxn modelId="{8D74B767-7DA4-154B-9D66-EEE66C60A5B5}" type="presParOf" srcId="{CEEA48FD-65A7-EE4B-B565-74DA03AF013F}" destId="{9FB367B8-E68A-F94A-B59C-DAA474C6F261}" srcOrd="1" destOrd="0" presId="urn:microsoft.com/office/officeart/2005/8/layout/process1"/>
    <dgm:cxn modelId="{7AFD47A1-AC24-104B-9748-7F2B629089F3}" type="presParOf" srcId="{9FB367B8-E68A-F94A-B59C-DAA474C6F261}" destId="{F1F97FF8-C632-584E-B10B-B5195405CC49}" srcOrd="0" destOrd="0" presId="urn:microsoft.com/office/officeart/2005/8/layout/process1"/>
    <dgm:cxn modelId="{ECFE38F1-A34C-3449-B614-E5AC6957DA33}" type="presParOf" srcId="{CEEA48FD-65A7-EE4B-B565-74DA03AF013F}" destId="{DDBE7299-0413-8849-A137-8AF74C449350}" srcOrd="2" destOrd="0" presId="urn:microsoft.com/office/officeart/2005/8/layout/process1"/>
    <dgm:cxn modelId="{B1647B98-DCBA-BC42-9D43-0BA98CA133A0}" type="presParOf" srcId="{CEEA48FD-65A7-EE4B-B565-74DA03AF013F}" destId="{BC8E21E0-4455-0042-B0C8-351A3F88D1DD}" srcOrd="3" destOrd="0" presId="urn:microsoft.com/office/officeart/2005/8/layout/process1"/>
    <dgm:cxn modelId="{A9320D45-B3C7-CB4C-BA30-E8CF268A88C5}" type="presParOf" srcId="{BC8E21E0-4455-0042-B0C8-351A3F88D1DD}" destId="{6D103CDA-994C-0F4E-9E08-B25EDE1DBD71}" srcOrd="0" destOrd="0" presId="urn:microsoft.com/office/officeart/2005/8/layout/process1"/>
    <dgm:cxn modelId="{BDFA17D7-BE36-7B42-8867-739E50D07EED}" type="presParOf" srcId="{CEEA48FD-65A7-EE4B-B565-74DA03AF013F}" destId="{2C638DBB-276B-654C-823C-010D081E6CD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EB3587-4ED9-5A40-9563-571C781AAFEF}" type="doc">
      <dgm:prSet loTypeId="urn:microsoft.com/office/officeart/2005/8/layout/process1" loCatId="" qsTypeId="urn:microsoft.com/office/officeart/2005/8/quickstyle/3d1" qsCatId="3D" csTypeId="urn:microsoft.com/office/officeart/2005/8/colors/accent1_2" csCatId="accent1" phldr="1"/>
      <dgm:spPr/>
    </dgm:pt>
    <dgm:pt modelId="{DD2A2E44-73B0-D749-8D7A-648BBCB2EDB7}">
      <dgm:prSet phldrT="[Text]" custT="1"/>
      <dgm:spPr/>
      <dgm:t>
        <a:bodyPr/>
        <a:lstStyle/>
        <a:p>
          <a:r>
            <a:rPr lang="en-US" sz="2000" b="1" smtClean="0"/>
            <a:t>Weekly Horse Interaction Group </a:t>
          </a:r>
          <a:r>
            <a:rPr lang="en-US" sz="1800" b="1" smtClean="0"/>
            <a:t>(</a:t>
          </a:r>
          <a:r>
            <a:rPr lang="en-US" sz="1800" b="1" i="1" smtClean="0"/>
            <a:t>n</a:t>
          </a:r>
          <a:r>
            <a:rPr lang="en-US" sz="1800" b="1" i="0" smtClean="0"/>
            <a:t> = 15)</a:t>
          </a:r>
          <a:endParaRPr lang="en-US" sz="2000" b="1" dirty="0"/>
        </a:p>
      </dgm:t>
    </dgm:pt>
    <dgm:pt modelId="{072EBAA8-BFC7-0C46-9990-7F4912692E3D}" type="parTrans" cxnId="{4FDB3469-9900-3F47-A108-EB25D8348D7B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B2AFDBE4-EAC5-604C-A457-04C9BFD4B128}" type="sibTrans" cxnId="{4FDB3469-9900-3F47-A108-EB25D8348D7B}">
      <dgm:prSet custT="1"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EA3F6DB4-6158-1742-A5BE-0B1F4D115E79}">
      <dgm:prSet phldrT="[Text]" custT="1"/>
      <dgm:spPr/>
      <dgm:t>
        <a:bodyPr/>
        <a:lstStyle/>
        <a:p>
          <a:r>
            <a:rPr lang="en-US" sz="2000" b="1" dirty="0" smtClean="0"/>
            <a:t>Assessment 1</a:t>
          </a:r>
          <a:r>
            <a:rPr lang="en-US" sz="2400" dirty="0" smtClean="0"/>
            <a:t>	</a:t>
          </a:r>
          <a:endParaRPr lang="en-US" sz="2400" dirty="0"/>
        </a:p>
      </dgm:t>
    </dgm:pt>
    <dgm:pt modelId="{81998744-BB6D-A34D-91B1-DB61EC9391CF}" type="parTrans" cxnId="{78EBF505-B0BF-1740-B137-57B0B4753361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0A462D68-D8D2-9742-8E48-7642B1C44970}" type="sibTrans" cxnId="{78EBF505-B0BF-1740-B137-57B0B4753361}">
      <dgm:prSet custT="1"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4DB19B4C-4B17-3C43-B806-905665DEE173}">
      <dgm:prSet phldrT="[Text]" custT="1"/>
      <dgm:spPr/>
      <dgm:t>
        <a:bodyPr/>
        <a:lstStyle/>
        <a:p>
          <a:r>
            <a:rPr lang="en-US" sz="2000" b="1" smtClean="0"/>
            <a:t>Assessment 2</a:t>
          </a:r>
          <a:endParaRPr lang="en-US" sz="2000" b="1" dirty="0"/>
        </a:p>
      </dgm:t>
    </dgm:pt>
    <dgm:pt modelId="{786816D0-BD68-CD45-A3F5-7F3B7B58CB0C}" type="parTrans" cxnId="{E3B6D0B0-4F5A-DD4C-9FCE-603602DB2827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F7F9ECC8-1CFE-4F45-83C4-D9D466FFBC20}" type="sibTrans" cxnId="{E3B6D0B0-4F5A-DD4C-9FCE-603602DB2827}">
      <dgm:prSet/>
      <dgm:spPr/>
      <dgm:t>
        <a:bodyPr/>
        <a:lstStyle/>
        <a:p>
          <a:endParaRPr lang="en-US" sz="1600">
            <a:solidFill>
              <a:schemeClr val="tx1"/>
            </a:solidFill>
          </a:endParaRPr>
        </a:p>
      </dgm:t>
    </dgm:pt>
    <dgm:pt modelId="{CEEA48FD-65A7-EE4B-B565-74DA03AF013F}" type="pres">
      <dgm:prSet presAssocID="{1FEB3587-4ED9-5A40-9563-571C781AAFEF}" presName="Name0" presStyleCnt="0">
        <dgm:presLayoutVars>
          <dgm:dir/>
          <dgm:resizeHandles val="exact"/>
        </dgm:presLayoutVars>
      </dgm:prSet>
      <dgm:spPr/>
    </dgm:pt>
    <dgm:pt modelId="{948D3777-939E-2541-8FB2-BB2EE29D63D7}" type="pres">
      <dgm:prSet presAssocID="{DD2A2E44-73B0-D749-8D7A-648BBCB2EDB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367B8-E68A-F94A-B59C-DAA474C6F261}" type="pres">
      <dgm:prSet presAssocID="{B2AFDBE4-EAC5-604C-A457-04C9BFD4B12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1F97FF8-C632-584E-B10B-B5195405CC49}" type="pres">
      <dgm:prSet presAssocID="{B2AFDBE4-EAC5-604C-A457-04C9BFD4B12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DBE7299-0413-8849-A137-8AF74C449350}" type="pres">
      <dgm:prSet presAssocID="{EA3F6DB4-6158-1742-A5BE-0B1F4D115E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8E21E0-4455-0042-B0C8-351A3F88D1DD}" type="pres">
      <dgm:prSet presAssocID="{0A462D68-D8D2-9742-8E48-7642B1C4497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D103CDA-994C-0F4E-9E08-B25EDE1DBD71}" type="pres">
      <dgm:prSet presAssocID="{0A462D68-D8D2-9742-8E48-7642B1C4497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C638DBB-276B-654C-823C-010D081E6CD8}" type="pres">
      <dgm:prSet presAssocID="{4DB19B4C-4B17-3C43-B806-905665DEE17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C1E44D-82A3-6845-B10F-DB80233DE611}" type="presOf" srcId="{EA3F6DB4-6158-1742-A5BE-0B1F4D115E79}" destId="{DDBE7299-0413-8849-A137-8AF74C449350}" srcOrd="0" destOrd="0" presId="urn:microsoft.com/office/officeart/2005/8/layout/process1"/>
    <dgm:cxn modelId="{E3B6D0B0-4F5A-DD4C-9FCE-603602DB2827}" srcId="{1FEB3587-4ED9-5A40-9563-571C781AAFEF}" destId="{4DB19B4C-4B17-3C43-B806-905665DEE173}" srcOrd="2" destOrd="0" parTransId="{786816D0-BD68-CD45-A3F5-7F3B7B58CB0C}" sibTransId="{F7F9ECC8-1CFE-4F45-83C4-D9D466FFBC20}"/>
    <dgm:cxn modelId="{BEB56EFC-B39D-474F-B6C7-E882FA674704}" type="presOf" srcId="{0A462D68-D8D2-9742-8E48-7642B1C44970}" destId="{BC8E21E0-4455-0042-B0C8-351A3F88D1DD}" srcOrd="0" destOrd="0" presId="urn:microsoft.com/office/officeart/2005/8/layout/process1"/>
    <dgm:cxn modelId="{78EBF505-B0BF-1740-B137-57B0B4753361}" srcId="{1FEB3587-4ED9-5A40-9563-571C781AAFEF}" destId="{EA3F6DB4-6158-1742-A5BE-0B1F4D115E79}" srcOrd="1" destOrd="0" parTransId="{81998744-BB6D-A34D-91B1-DB61EC9391CF}" sibTransId="{0A462D68-D8D2-9742-8E48-7642B1C44970}"/>
    <dgm:cxn modelId="{3BADAA5D-4C8F-A74D-9A82-9226DCF85B5A}" type="presOf" srcId="{DD2A2E44-73B0-D749-8D7A-648BBCB2EDB7}" destId="{948D3777-939E-2541-8FB2-BB2EE29D63D7}" srcOrd="0" destOrd="0" presId="urn:microsoft.com/office/officeart/2005/8/layout/process1"/>
    <dgm:cxn modelId="{3D6874C5-B7B2-5549-8E18-D10D3D45D1B2}" type="presOf" srcId="{1FEB3587-4ED9-5A40-9563-571C781AAFEF}" destId="{CEEA48FD-65A7-EE4B-B565-74DA03AF013F}" srcOrd="0" destOrd="0" presId="urn:microsoft.com/office/officeart/2005/8/layout/process1"/>
    <dgm:cxn modelId="{24E4FBCA-F7B1-5143-B361-06F3AE4CF5E3}" type="presOf" srcId="{B2AFDBE4-EAC5-604C-A457-04C9BFD4B128}" destId="{9FB367B8-E68A-F94A-B59C-DAA474C6F261}" srcOrd="0" destOrd="0" presId="urn:microsoft.com/office/officeart/2005/8/layout/process1"/>
    <dgm:cxn modelId="{90D59772-7C41-1747-8CAB-53A7A6FAC1AB}" type="presOf" srcId="{B2AFDBE4-EAC5-604C-A457-04C9BFD4B128}" destId="{F1F97FF8-C632-584E-B10B-B5195405CC49}" srcOrd="1" destOrd="0" presId="urn:microsoft.com/office/officeart/2005/8/layout/process1"/>
    <dgm:cxn modelId="{4FDB3469-9900-3F47-A108-EB25D8348D7B}" srcId="{1FEB3587-4ED9-5A40-9563-571C781AAFEF}" destId="{DD2A2E44-73B0-D749-8D7A-648BBCB2EDB7}" srcOrd="0" destOrd="0" parTransId="{072EBAA8-BFC7-0C46-9990-7F4912692E3D}" sibTransId="{B2AFDBE4-EAC5-604C-A457-04C9BFD4B128}"/>
    <dgm:cxn modelId="{5B2BA30B-18F5-0C47-8C92-82E2521D2C52}" type="presOf" srcId="{4DB19B4C-4B17-3C43-B806-905665DEE173}" destId="{2C638DBB-276B-654C-823C-010D081E6CD8}" srcOrd="0" destOrd="0" presId="urn:microsoft.com/office/officeart/2005/8/layout/process1"/>
    <dgm:cxn modelId="{42EAB8D8-FD3B-904B-AA6C-C57C56B9C3E3}" type="presOf" srcId="{0A462D68-D8D2-9742-8E48-7642B1C44970}" destId="{6D103CDA-994C-0F4E-9E08-B25EDE1DBD71}" srcOrd="1" destOrd="0" presId="urn:microsoft.com/office/officeart/2005/8/layout/process1"/>
    <dgm:cxn modelId="{0CF7A564-5636-8743-9B35-47DA0800D1C6}" type="presParOf" srcId="{CEEA48FD-65A7-EE4B-B565-74DA03AF013F}" destId="{948D3777-939E-2541-8FB2-BB2EE29D63D7}" srcOrd="0" destOrd="0" presId="urn:microsoft.com/office/officeart/2005/8/layout/process1"/>
    <dgm:cxn modelId="{3896A6EF-EC03-E54E-BA96-17E6C04267D2}" type="presParOf" srcId="{CEEA48FD-65A7-EE4B-B565-74DA03AF013F}" destId="{9FB367B8-E68A-F94A-B59C-DAA474C6F261}" srcOrd="1" destOrd="0" presId="urn:microsoft.com/office/officeart/2005/8/layout/process1"/>
    <dgm:cxn modelId="{43843A0F-8D1E-B149-9769-8F1910C9E885}" type="presParOf" srcId="{9FB367B8-E68A-F94A-B59C-DAA474C6F261}" destId="{F1F97FF8-C632-584E-B10B-B5195405CC49}" srcOrd="0" destOrd="0" presId="urn:microsoft.com/office/officeart/2005/8/layout/process1"/>
    <dgm:cxn modelId="{DB8D227C-11E6-5143-B5BE-AD30B9C23240}" type="presParOf" srcId="{CEEA48FD-65A7-EE4B-B565-74DA03AF013F}" destId="{DDBE7299-0413-8849-A137-8AF74C449350}" srcOrd="2" destOrd="0" presId="urn:microsoft.com/office/officeart/2005/8/layout/process1"/>
    <dgm:cxn modelId="{39DD1F5A-FBDB-F14C-91EE-F4C545014EEC}" type="presParOf" srcId="{CEEA48FD-65A7-EE4B-B565-74DA03AF013F}" destId="{BC8E21E0-4455-0042-B0C8-351A3F88D1DD}" srcOrd="3" destOrd="0" presId="urn:microsoft.com/office/officeart/2005/8/layout/process1"/>
    <dgm:cxn modelId="{D8804083-82C5-A940-B03A-22EF17F63C23}" type="presParOf" srcId="{BC8E21E0-4455-0042-B0C8-351A3F88D1DD}" destId="{6D103CDA-994C-0F4E-9E08-B25EDE1DBD71}" srcOrd="0" destOrd="0" presId="urn:microsoft.com/office/officeart/2005/8/layout/process1"/>
    <dgm:cxn modelId="{979E3152-E391-B942-9588-095EC5D5C282}" type="presParOf" srcId="{CEEA48FD-65A7-EE4B-B565-74DA03AF013F}" destId="{2C638DBB-276B-654C-823C-010D081E6CD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EB3587-4ED9-5A40-9563-571C781AAFEF}" type="doc">
      <dgm:prSet loTypeId="urn:microsoft.com/office/officeart/2005/8/layout/process1" loCatId="" qsTypeId="urn:microsoft.com/office/officeart/2005/8/quickstyle/3d1" qsCatId="3D" csTypeId="urn:microsoft.com/office/officeart/2005/8/colors/accent6_2" csCatId="accent6" phldr="1"/>
      <dgm:spPr/>
    </dgm:pt>
    <dgm:pt modelId="{DD2A2E44-73B0-D749-8D7A-648BBCB2EDB7}">
      <dgm:prSet phldrT="[Text]" custT="1"/>
      <dgm:spPr>
        <a:solidFill>
          <a:srgbClr val="A822C8"/>
        </a:solidFill>
      </dgm:spPr>
      <dgm:t>
        <a:bodyPr/>
        <a:lstStyle/>
        <a:p>
          <a:pPr algn="ctr"/>
          <a:r>
            <a:rPr lang="en-US" sz="2000" b="1" dirty="0" smtClean="0"/>
            <a:t>Daily Horse Interaction  Group </a:t>
          </a:r>
          <a:r>
            <a:rPr lang="en-US" sz="1800" b="1" dirty="0" smtClean="0"/>
            <a:t>(</a:t>
          </a:r>
          <a:r>
            <a:rPr lang="en-US" sz="1800" b="1" i="1" dirty="0" smtClean="0"/>
            <a:t>n</a:t>
          </a:r>
          <a:r>
            <a:rPr lang="en-US" sz="1800" b="1" i="0" dirty="0" smtClean="0"/>
            <a:t> = 6)</a:t>
          </a:r>
          <a:endParaRPr lang="en-US" sz="2000" dirty="0"/>
        </a:p>
      </dgm:t>
    </dgm:pt>
    <dgm:pt modelId="{072EBAA8-BFC7-0C46-9990-7F4912692E3D}" type="parTrans" cxnId="{4FDB3469-9900-3F47-A108-EB25D8348D7B}">
      <dgm:prSet/>
      <dgm:spPr/>
      <dgm:t>
        <a:bodyPr/>
        <a:lstStyle/>
        <a:p>
          <a:endParaRPr lang="en-US" sz="1600"/>
        </a:p>
      </dgm:t>
    </dgm:pt>
    <dgm:pt modelId="{B2AFDBE4-EAC5-604C-A457-04C9BFD4B128}" type="sibTrans" cxnId="{4FDB3469-9900-3F47-A108-EB25D8348D7B}">
      <dgm:prSet custT="1"/>
      <dgm:spPr/>
      <dgm:t>
        <a:bodyPr/>
        <a:lstStyle/>
        <a:p>
          <a:endParaRPr lang="en-US" sz="2400"/>
        </a:p>
      </dgm:t>
    </dgm:pt>
    <dgm:pt modelId="{EA3F6DB4-6158-1742-A5BE-0B1F4D115E79}">
      <dgm:prSet phldrT="[Text]" custT="1"/>
      <dgm:spPr>
        <a:solidFill>
          <a:srgbClr val="A822C8"/>
        </a:solidFill>
      </dgm:spPr>
      <dgm:t>
        <a:bodyPr/>
        <a:lstStyle/>
        <a:p>
          <a:r>
            <a:rPr lang="en-US" sz="2000" b="1" dirty="0" smtClean="0"/>
            <a:t>Assessment 1</a:t>
          </a:r>
          <a:r>
            <a:rPr lang="en-US" sz="2400" dirty="0" smtClean="0"/>
            <a:t>	</a:t>
          </a:r>
          <a:endParaRPr lang="en-US" sz="2400" dirty="0"/>
        </a:p>
      </dgm:t>
    </dgm:pt>
    <dgm:pt modelId="{81998744-BB6D-A34D-91B1-DB61EC9391CF}" type="parTrans" cxnId="{78EBF505-B0BF-1740-B137-57B0B4753361}">
      <dgm:prSet/>
      <dgm:spPr/>
      <dgm:t>
        <a:bodyPr/>
        <a:lstStyle/>
        <a:p>
          <a:endParaRPr lang="en-US" sz="1600"/>
        </a:p>
      </dgm:t>
    </dgm:pt>
    <dgm:pt modelId="{0A462D68-D8D2-9742-8E48-7642B1C44970}" type="sibTrans" cxnId="{78EBF505-B0BF-1740-B137-57B0B4753361}">
      <dgm:prSet custT="1"/>
      <dgm:spPr/>
      <dgm:t>
        <a:bodyPr/>
        <a:lstStyle/>
        <a:p>
          <a:endParaRPr lang="en-US" sz="2400"/>
        </a:p>
      </dgm:t>
    </dgm:pt>
    <dgm:pt modelId="{4DB19B4C-4B17-3C43-B806-905665DEE173}">
      <dgm:prSet phldrT="[Text]" custT="1"/>
      <dgm:spPr>
        <a:solidFill>
          <a:srgbClr val="A822C8"/>
        </a:solidFill>
      </dgm:spPr>
      <dgm:t>
        <a:bodyPr/>
        <a:lstStyle/>
        <a:p>
          <a:r>
            <a:rPr lang="en-US" sz="2000" b="1" dirty="0" smtClean="0"/>
            <a:t>Assessment 2</a:t>
          </a:r>
          <a:endParaRPr lang="en-US" sz="2000" b="1" dirty="0"/>
        </a:p>
      </dgm:t>
    </dgm:pt>
    <dgm:pt modelId="{786816D0-BD68-CD45-A3F5-7F3B7B58CB0C}" type="parTrans" cxnId="{E3B6D0B0-4F5A-DD4C-9FCE-603602DB2827}">
      <dgm:prSet/>
      <dgm:spPr/>
      <dgm:t>
        <a:bodyPr/>
        <a:lstStyle/>
        <a:p>
          <a:endParaRPr lang="en-US" sz="1600"/>
        </a:p>
      </dgm:t>
    </dgm:pt>
    <dgm:pt modelId="{F7F9ECC8-1CFE-4F45-83C4-D9D466FFBC20}" type="sibTrans" cxnId="{E3B6D0B0-4F5A-DD4C-9FCE-603602DB2827}">
      <dgm:prSet/>
      <dgm:spPr/>
      <dgm:t>
        <a:bodyPr/>
        <a:lstStyle/>
        <a:p>
          <a:endParaRPr lang="en-US" sz="1600"/>
        </a:p>
      </dgm:t>
    </dgm:pt>
    <dgm:pt modelId="{CEEA48FD-65A7-EE4B-B565-74DA03AF013F}" type="pres">
      <dgm:prSet presAssocID="{1FEB3587-4ED9-5A40-9563-571C781AAFEF}" presName="Name0" presStyleCnt="0">
        <dgm:presLayoutVars>
          <dgm:dir/>
          <dgm:resizeHandles val="exact"/>
        </dgm:presLayoutVars>
      </dgm:prSet>
      <dgm:spPr/>
    </dgm:pt>
    <dgm:pt modelId="{948D3777-939E-2541-8FB2-BB2EE29D63D7}" type="pres">
      <dgm:prSet presAssocID="{DD2A2E44-73B0-D749-8D7A-648BBCB2EDB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367B8-E68A-F94A-B59C-DAA474C6F261}" type="pres">
      <dgm:prSet presAssocID="{B2AFDBE4-EAC5-604C-A457-04C9BFD4B12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1F97FF8-C632-584E-B10B-B5195405CC49}" type="pres">
      <dgm:prSet presAssocID="{B2AFDBE4-EAC5-604C-A457-04C9BFD4B12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DBE7299-0413-8849-A137-8AF74C449350}" type="pres">
      <dgm:prSet presAssocID="{EA3F6DB4-6158-1742-A5BE-0B1F4D115E7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8E21E0-4455-0042-B0C8-351A3F88D1DD}" type="pres">
      <dgm:prSet presAssocID="{0A462D68-D8D2-9742-8E48-7642B1C4497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D103CDA-994C-0F4E-9E08-B25EDE1DBD71}" type="pres">
      <dgm:prSet presAssocID="{0A462D68-D8D2-9742-8E48-7642B1C4497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C638DBB-276B-654C-823C-010D081E6CD8}" type="pres">
      <dgm:prSet presAssocID="{4DB19B4C-4B17-3C43-B806-905665DEE17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06397A-F65D-664F-A848-AFFC9525009F}" type="presOf" srcId="{B2AFDBE4-EAC5-604C-A457-04C9BFD4B128}" destId="{F1F97FF8-C632-584E-B10B-B5195405CC49}" srcOrd="1" destOrd="0" presId="urn:microsoft.com/office/officeart/2005/8/layout/process1"/>
    <dgm:cxn modelId="{E3B6D0B0-4F5A-DD4C-9FCE-603602DB2827}" srcId="{1FEB3587-4ED9-5A40-9563-571C781AAFEF}" destId="{4DB19B4C-4B17-3C43-B806-905665DEE173}" srcOrd="2" destOrd="0" parTransId="{786816D0-BD68-CD45-A3F5-7F3B7B58CB0C}" sibTransId="{F7F9ECC8-1CFE-4F45-83C4-D9D466FFBC20}"/>
    <dgm:cxn modelId="{1C5ECF0A-C494-3943-B628-D72B42EA9277}" type="presOf" srcId="{4DB19B4C-4B17-3C43-B806-905665DEE173}" destId="{2C638DBB-276B-654C-823C-010D081E6CD8}" srcOrd="0" destOrd="0" presId="urn:microsoft.com/office/officeart/2005/8/layout/process1"/>
    <dgm:cxn modelId="{C30218BB-0EE2-CB44-9252-6FFFB3540C0A}" type="presOf" srcId="{0A462D68-D8D2-9742-8E48-7642B1C44970}" destId="{6D103CDA-994C-0F4E-9E08-B25EDE1DBD71}" srcOrd="1" destOrd="0" presId="urn:microsoft.com/office/officeart/2005/8/layout/process1"/>
    <dgm:cxn modelId="{78EBF505-B0BF-1740-B137-57B0B4753361}" srcId="{1FEB3587-4ED9-5A40-9563-571C781AAFEF}" destId="{EA3F6DB4-6158-1742-A5BE-0B1F4D115E79}" srcOrd="1" destOrd="0" parTransId="{81998744-BB6D-A34D-91B1-DB61EC9391CF}" sibTransId="{0A462D68-D8D2-9742-8E48-7642B1C44970}"/>
    <dgm:cxn modelId="{D5E7C8D2-ACB8-C64E-925B-812532BEEDB1}" type="presOf" srcId="{0A462D68-D8D2-9742-8E48-7642B1C44970}" destId="{BC8E21E0-4455-0042-B0C8-351A3F88D1DD}" srcOrd="0" destOrd="0" presId="urn:microsoft.com/office/officeart/2005/8/layout/process1"/>
    <dgm:cxn modelId="{8C783857-9808-424B-96E6-458718E7F8AD}" type="presOf" srcId="{1FEB3587-4ED9-5A40-9563-571C781AAFEF}" destId="{CEEA48FD-65A7-EE4B-B565-74DA03AF013F}" srcOrd="0" destOrd="0" presId="urn:microsoft.com/office/officeart/2005/8/layout/process1"/>
    <dgm:cxn modelId="{7503C003-7778-684F-B8E9-2793B631144B}" type="presOf" srcId="{DD2A2E44-73B0-D749-8D7A-648BBCB2EDB7}" destId="{948D3777-939E-2541-8FB2-BB2EE29D63D7}" srcOrd="0" destOrd="0" presId="urn:microsoft.com/office/officeart/2005/8/layout/process1"/>
    <dgm:cxn modelId="{4FDB3469-9900-3F47-A108-EB25D8348D7B}" srcId="{1FEB3587-4ED9-5A40-9563-571C781AAFEF}" destId="{DD2A2E44-73B0-D749-8D7A-648BBCB2EDB7}" srcOrd="0" destOrd="0" parTransId="{072EBAA8-BFC7-0C46-9990-7F4912692E3D}" sibTransId="{B2AFDBE4-EAC5-604C-A457-04C9BFD4B128}"/>
    <dgm:cxn modelId="{5290691A-5EE6-C644-B227-C92481C2DC5C}" type="presOf" srcId="{B2AFDBE4-EAC5-604C-A457-04C9BFD4B128}" destId="{9FB367B8-E68A-F94A-B59C-DAA474C6F261}" srcOrd="0" destOrd="0" presId="urn:microsoft.com/office/officeart/2005/8/layout/process1"/>
    <dgm:cxn modelId="{62AEB031-D6CB-FE43-91AF-7CDABE532F37}" type="presOf" srcId="{EA3F6DB4-6158-1742-A5BE-0B1F4D115E79}" destId="{DDBE7299-0413-8849-A137-8AF74C449350}" srcOrd="0" destOrd="0" presId="urn:microsoft.com/office/officeart/2005/8/layout/process1"/>
    <dgm:cxn modelId="{D8801502-704B-B849-8065-03104B29797C}" type="presParOf" srcId="{CEEA48FD-65A7-EE4B-B565-74DA03AF013F}" destId="{948D3777-939E-2541-8FB2-BB2EE29D63D7}" srcOrd="0" destOrd="0" presId="urn:microsoft.com/office/officeart/2005/8/layout/process1"/>
    <dgm:cxn modelId="{1CFAD4ED-D5FD-BB44-B9B9-F0004D773AD3}" type="presParOf" srcId="{CEEA48FD-65A7-EE4B-B565-74DA03AF013F}" destId="{9FB367B8-E68A-F94A-B59C-DAA474C6F261}" srcOrd="1" destOrd="0" presId="urn:microsoft.com/office/officeart/2005/8/layout/process1"/>
    <dgm:cxn modelId="{151AD42C-4643-E740-8EDE-EEBE0E167B0D}" type="presParOf" srcId="{9FB367B8-E68A-F94A-B59C-DAA474C6F261}" destId="{F1F97FF8-C632-584E-B10B-B5195405CC49}" srcOrd="0" destOrd="0" presId="urn:microsoft.com/office/officeart/2005/8/layout/process1"/>
    <dgm:cxn modelId="{26069389-4C73-534F-9536-CA99DAA804F6}" type="presParOf" srcId="{CEEA48FD-65A7-EE4B-B565-74DA03AF013F}" destId="{DDBE7299-0413-8849-A137-8AF74C449350}" srcOrd="2" destOrd="0" presId="urn:microsoft.com/office/officeart/2005/8/layout/process1"/>
    <dgm:cxn modelId="{DFA67B5B-66CC-1343-88EF-6FC141759A35}" type="presParOf" srcId="{CEEA48FD-65A7-EE4B-B565-74DA03AF013F}" destId="{BC8E21E0-4455-0042-B0C8-351A3F88D1DD}" srcOrd="3" destOrd="0" presId="urn:microsoft.com/office/officeart/2005/8/layout/process1"/>
    <dgm:cxn modelId="{6208BDCE-D72E-2141-8333-9E8ABDC68D29}" type="presParOf" srcId="{BC8E21E0-4455-0042-B0C8-351A3F88D1DD}" destId="{6D103CDA-994C-0F4E-9E08-B25EDE1DBD71}" srcOrd="0" destOrd="0" presId="urn:microsoft.com/office/officeart/2005/8/layout/process1"/>
    <dgm:cxn modelId="{BA9F4D32-900A-644D-9104-BF5D1EB75403}" type="presParOf" srcId="{CEEA48FD-65A7-EE4B-B565-74DA03AF013F}" destId="{2C638DBB-276B-654C-823C-010D081E6CD8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D3777-939E-2541-8FB2-BB2EE29D63D7}">
      <dsp:nvSpPr>
        <dsp:cNvPr id="0" name=""/>
        <dsp:cNvSpPr/>
      </dsp:nvSpPr>
      <dsp:spPr>
        <a:xfrm>
          <a:off x="10804" y="2002958"/>
          <a:ext cx="3229471" cy="1937682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Control Group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(</a:t>
          </a:r>
          <a:r>
            <a:rPr lang="en-US" sz="1800" b="1" i="1" kern="1200" dirty="0" smtClean="0"/>
            <a:t>n</a:t>
          </a:r>
          <a:r>
            <a:rPr lang="en-US" sz="1800" b="1" i="0" kern="1200" dirty="0" smtClean="0"/>
            <a:t> = </a:t>
          </a:r>
          <a:r>
            <a:rPr lang="en-US" sz="1800" b="1" i="0" kern="1200" smtClean="0"/>
            <a:t>34)</a:t>
          </a:r>
          <a:r>
            <a:rPr lang="en-US" sz="2400" kern="1200" dirty="0" smtClean="0"/>
            <a:t>	</a:t>
          </a:r>
          <a:endParaRPr lang="en-US" sz="2400" kern="1200" dirty="0"/>
        </a:p>
      </dsp:txBody>
      <dsp:txXfrm>
        <a:off x="67557" y="2059711"/>
        <a:ext cx="3115965" cy="1824176"/>
      </dsp:txXfrm>
    </dsp:sp>
    <dsp:sp modelId="{9FB367B8-E68A-F94A-B59C-DAA474C6F261}">
      <dsp:nvSpPr>
        <dsp:cNvPr id="0" name=""/>
        <dsp:cNvSpPr/>
      </dsp:nvSpPr>
      <dsp:spPr>
        <a:xfrm>
          <a:off x="3563223" y="2571345"/>
          <a:ext cx="684647" cy="800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563223" y="2731527"/>
        <a:ext cx="479253" cy="480544"/>
      </dsp:txXfrm>
    </dsp:sp>
    <dsp:sp modelId="{DDBE7299-0413-8849-A137-8AF74C449350}">
      <dsp:nvSpPr>
        <dsp:cNvPr id="0" name=""/>
        <dsp:cNvSpPr/>
      </dsp:nvSpPr>
      <dsp:spPr>
        <a:xfrm>
          <a:off x="4532064" y="2002958"/>
          <a:ext cx="3229471" cy="1937682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Assessment 1	</a:t>
          </a:r>
          <a:endParaRPr lang="en-US" sz="2000" b="1" kern="1200" dirty="0"/>
        </a:p>
      </dsp:txBody>
      <dsp:txXfrm>
        <a:off x="4588817" y="2059711"/>
        <a:ext cx="3115965" cy="1824176"/>
      </dsp:txXfrm>
    </dsp:sp>
    <dsp:sp modelId="{BC8E21E0-4455-0042-B0C8-351A3F88D1DD}">
      <dsp:nvSpPr>
        <dsp:cNvPr id="0" name=""/>
        <dsp:cNvSpPr/>
      </dsp:nvSpPr>
      <dsp:spPr>
        <a:xfrm>
          <a:off x="8084482" y="2571345"/>
          <a:ext cx="684647" cy="800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8084482" y="2731527"/>
        <a:ext cx="479253" cy="480544"/>
      </dsp:txXfrm>
    </dsp:sp>
    <dsp:sp modelId="{2C638DBB-276B-654C-823C-010D081E6CD8}">
      <dsp:nvSpPr>
        <dsp:cNvPr id="0" name=""/>
        <dsp:cNvSpPr/>
      </dsp:nvSpPr>
      <dsp:spPr>
        <a:xfrm>
          <a:off x="9053323" y="2002958"/>
          <a:ext cx="3229471" cy="1937682"/>
        </a:xfrm>
        <a:prstGeom prst="roundRect">
          <a:avLst>
            <a:gd name="adj" fmla="val 10000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Assessment 2</a:t>
          </a:r>
          <a:endParaRPr lang="en-US" sz="2000" b="1" kern="1200" dirty="0"/>
        </a:p>
      </dsp:txBody>
      <dsp:txXfrm>
        <a:off x="9110076" y="2059711"/>
        <a:ext cx="3115965" cy="18241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D3777-939E-2541-8FB2-BB2EE29D63D7}">
      <dsp:nvSpPr>
        <dsp:cNvPr id="0" name=""/>
        <dsp:cNvSpPr/>
      </dsp:nvSpPr>
      <dsp:spPr>
        <a:xfrm>
          <a:off x="10804" y="2917358"/>
          <a:ext cx="3229471" cy="1937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Weekly Horse Interaction Group </a:t>
          </a:r>
          <a:r>
            <a:rPr lang="en-US" sz="1800" b="1" kern="1200" smtClean="0"/>
            <a:t>(</a:t>
          </a:r>
          <a:r>
            <a:rPr lang="en-US" sz="1800" b="1" i="1" kern="1200" smtClean="0"/>
            <a:t>n</a:t>
          </a:r>
          <a:r>
            <a:rPr lang="en-US" sz="1800" b="1" i="0" kern="1200" smtClean="0"/>
            <a:t> = 15)</a:t>
          </a:r>
          <a:endParaRPr lang="en-US" sz="2000" b="1" kern="1200" dirty="0"/>
        </a:p>
      </dsp:txBody>
      <dsp:txXfrm>
        <a:off x="67557" y="2974111"/>
        <a:ext cx="3115965" cy="1824176"/>
      </dsp:txXfrm>
    </dsp:sp>
    <dsp:sp modelId="{9FB367B8-E68A-F94A-B59C-DAA474C6F261}">
      <dsp:nvSpPr>
        <dsp:cNvPr id="0" name=""/>
        <dsp:cNvSpPr/>
      </dsp:nvSpPr>
      <dsp:spPr>
        <a:xfrm>
          <a:off x="3563223" y="3485745"/>
          <a:ext cx="684647" cy="8009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tx1"/>
            </a:solidFill>
          </a:endParaRPr>
        </a:p>
      </dsp:txBody>
      <dsp:txXfrm>
        <a:off x="3563223" y="3645927"/>
        <a:ext cx="479253" cy="480544"/>
      </dsp:txXfrm>
    </dsp:sp>
    <dsp:sp modelId="{DDBE7299-0413-8849-A137-8AF74C449350}">
      <dsp:nvSpPr>
        <dsp:cNvPr id="0" name=""/>
        <dsp:cNvSpPr/>
      </dsp:nvSpPr>
      <dsp:spPr>
        <a:xfrm>
          <a:off x="4532064" y="2917358"/>
          <a:ext cx="3229471" cy="1937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Assessment 1</a:t>
          </a:r>
          <a:r>
            <a:rPr lang="en-US" sz="2400" kern="1200" dirty="0" smtClean="0"/>
            <a:t>	</a:t>
          </a:r>
          <a:endParaRPr lang="en-US" sz="2400" kern="1200" dirty="0"/>
        </a:p>
      </dsp:txBody>
      <dsp:txXfrm>
        <a:off x="4588817" y="2974111"/>
        <a:ext cx="3115965" cy="1824176"/>
      </dsp:txXfrm>
    </dsp:sp>
    <dsp:sp modelId="{BC8E21E0-4455-0042-B0C8-351A3F88D1DD}">
      <dsp:nvSpPr>
        <dsp:cNvPr id="0" name=""/>
        <dsp:cNvSpPr/>
      </dsp:nvSpPr>
      <dsp:spPr>
        <a:xfrm>
          <a:off x="8084482" y="3485745"/>
          <a:ext cx="684647" cy="8009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solidFill>
              <a:schemeClr val="tx1"/>
            </a:solidFill>
          </a:endParaRPr>
        </a:p>
      </dsp:txBody>
      <dsp:txXfrm>
        <a:off x="8084482" y="3645927"/>
        <a:ext cx="479253" cy="480544"/>
      </dsp:txXfrm>
    </dsp:sp>
    <dsp:sp modelId="{2C638DBB-276B-654C-823C-010D081E6CD8}">
      <dsp:nvSpPr>
        <dsp:cNvPr id="0" name=""/>
        <dsp:cNvSpPr/>
      </dsp:nvSpPr>
      <dsp:spPr>
        <a:xfrm>
          <a:off x="9053323" y="2917358"/>
          <a:ext cx="3229471" cy="19376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Assessment 2</a:t>
          </a:r>
          <a:endParaRPr lang="en-US" sz="2000" b="1" kern="1200" dirty="0"/>
        </a:p>
      </dsp:txBody>
      <dsp:txXfrm>
        <a:off x="9110076" y="2974111"/>
        <a:ext cx="3115965" cy="18241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D3777-939E-2541-8FB2-BB2EE29D63D7}">
      <dsp:nvSpPr>
        <dsp:cNvPr id="0" name=""/>
        <dsp:cNvSpPr/>
      </dsp:nvSpPr>
      <dsp:spPr>
        <a:xfrm>
          <a:off x="10804" y="2917358"/>
          <a:ext cx="3229471" cy="1937682"/>
        </a:xfrm>
        <a:prstGeom prst="roundRect">
          <a:avLst>
            <a:gd name="adj" fmla="val 10000"/>
          </a:avLst>
        </a:prstGeom>
        <a:solidFill>
          <a:srgbClr val="A822C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Daily Horse Interaction  Group </a:t>
          </a:r>
          <a:r>
            <a:rPr lang="en-US" sz="1800" b="1" kern="1200" dirty="0" smtClean="0"/>
            <a:t>(</a:t>
          </a:r>
          <a:r>
            <a:rPr lang="en-US" sz="1800" b="1" i="1" kern="1200" dirty="0" smtClean="0"/>
            <a:t>n</a:t>
          </a:r>
          <a:r>
            <a:rPr lang="en-US" sz="1800" b="1" i="0" kern="1200" dirty="0" smtClean="0"/>
            <a:t> = 6)</a:t>
          </a:r>
          <a:endParaRPr lang="en-US" sz="2000" kern="1200" dirty="0"/>
        </a:p>
      </dsp:txBody>
      <dsp:txXfrm>
        <a:off x="67557" y="2974111"/>
        <a:ext cx="3115965" cy="1824176"/>
      </dsp:txXfrm>
    </dsp:sp>
    <dsp:sp modelId="{9FB367B8-E68A-F94A-B59C-DAA474C6F261}">
      <dsp:nvSpPr>
        <dsp:cNvPr id="0" name=""/>
        <dsp:cNvSpPr/>
      </dsp:nvSpPr>
      <dsp:spPr>
        <a:xfrm>
          <a:off x="3563223" y="3485745"/>
          <a:ext cx="684647" cy="8009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3563223" y="3645927"/>
        <a:ext cx="479253" cy="480544"/>
      </dsp:txXfrm>
    </dsp:sp>
    <dsp:sp modelId="{DDBE7299-0413-8849-A137-8AF74C449350}">
      <dsp:nvSpPr>
        <dsp:cNvPr id="0" name=""/>
        <dsp:cNvSpPr/>
      </dsp:nvSpPr>
      <dsp:spPr>
        <a:xfrm>
          <a:off x="4532064" y="2917358"/>
          <a:ext cx="3229471" cy="1937682"/>
        </a:xfrm>
        <a:prstGeom prst="roundRect">
          <a:avLst>
            <a:gd name="adj" fmla="val 10000"/>
          </a:avLst>
        </a:prstGeom>
        <a:solidFill>
          <a:srgbClr val="A822C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Assessment 1</a:t>
          </a:r>
          <a:r>
            <a:rPr lang="en-US" sz="2400" kern="1200" dirty="0" smtClean="0"/>
            <a:t>	</a:t>
          </a:r>
          <a:endParaRPr lang="en-US" sz="2400" kern="1200" dirty="0"/>
        </a:p>
      </dsp:txBody>
      <dsp:txXfrm>
        <a:off x="4588817" y="2974111"/>
        <a:ext cx="3115965" cy="1824176"/>
      </dsp:txXfrm>
    </dsp:sp>
    <dsp:sp modelId="{BC8E21E0-4455-0042-B0C8-351A3F88D1DD}">
      <dsp:nvSpPr>
        <dsp:cNvPr id="0" name=""/>
        <dsp:cNvSpPr/>
      </dsp:nvSpPr>
      <dsp:spPr>
        <a:xfrm>
          <a:off x="8084482" y="3485745"/>
          <a:ext cx="684647" cy="8009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8084482" y="3645927"/>
        <a:ext cx="479253" cy="480544"/>
      </dsp:txXfrm>
    </dsp:sp>
    <dsp:sp modelId="{2C638DBB-276B-654C-823C-010D081E6CD8}">
      <dsp:nvSpPr>
        <dsp:cNvPr id="0" name=""/>
        <dsp:cNvSpPr/>
      </dsp:nvSpPr>
      <dsp:spPr>
        <a:xfrm>
          <a:off x="9053323" y="2917358"/>
          <a:ext cx="3229471" cy="1937682"/>
        </a:xfrm>
        <a:prstGeom prst="roundRect">
          <a:avLst>
            <a:gd name="adj" fmla="val 10000"/>
          </a:avLst>
        </a:prstGeom>
        <a:solidFill>
          <a:srgbClr val="A822C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Assessment 2</a:t>
          </a:r>
          <a:endParaRPr lang="en-US" sz="2000" b="1" kern="1200" dirty="0"/>
        </a:p>
      </dsp:txBody>
      <dsp:txXfrm>
        <a:off x="9110076" y="2974111"/>
        <a:ext cx="3115965" cy="1824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67FE32-EA4C-4496-84E3-7786AAC0D5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48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4048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8096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52144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36192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20240" algn="l" defTabSz="76809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4288" algn="l" defTabSz="76809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8336" algn="l" defTabSz="76809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2384" algn="l" defTabSz="76809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01807F-1557-4AFD-AB15-2DCAACEB0D3E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Set up exercise here.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569" y="10225955"/>
            <a:ext cx="37308064" cy="70567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136" y="18654281"/>
            <a:ext cx="30724928" cy="8411441"/>
          </a:xfrm>
        </p:spPr>
        <p:txBody>
          <a:bodyPr/>
          <a:lstStyle>
            <a:lvl1pPr marL="0" indent="0" algn="ctr">
              <a:buNone/>
              <a:defRPr/>
            </a:lvl1pPr>
            <a:lvl2pPr marL="384048" indent="0" algn="ctr">
              <a:buNone/>
              <a:defRPr/>
            </a:lvl2pPr>
            <a:lvl3pPr marL="768096" indent="0" algn="ctr">
              <a:buNone/>
              <a:defRPr/>
            </a:lvl3pPr>
            <a:lvl4pPr marL="1152144" indent="0" algn="ctr">
              <a:buNone/>
              <a:defRPr/>
            </a:lvl4pPr>
            <a:lvl5pPr marL="1536192" indent="0" algn="ctr">
              <a:buNone/>
              <a:defRPr/>
            </a:lvl5pPr>
            <a:lvl6pPr marL="1920240" indent="0" algn="ctr">
              <a:buNone/>
              <a:defRPr/>
            </a:lvl6pPr>
            <a:lvl7pPr marL="2304288" indent="0" algn="ctr">
              <a:buNone/>
              <a:defRPr/>
            </a:lvl7pPr>
            <a:lvl8pPr marL="2688336" indent="0" algn="ctr">
              <a:buNone/>
              <a:defRPr/>
            </a:lvl8pPr>
            <a:lvl9pPr marL="307238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DDB7C-E73F-446A-BF4E-000DD8ACE8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C816E-422B-4D8E-8D09-95DDEF3D3F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664" y="1318347"/>
            <a:ext cx="9874704" cy="28086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833" y="1318347"/>
            <a:ext cx="29496203" cy="28086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870BC-AB70-4888-B432-6166BF34D0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1CB86-A882-4C83-A81A-4604A7A7B5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293"/>
            <a:ext cx="37308064" cy="6537182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393"/>
            <a:ext cx="37308064" cy="7200900"/>
          </a:xfrm>
        </p:spPr>
        <p:txBody>
          <a:bodyPr anchor="b"/>
          <a:lstStyle>
            <a:lvl1pPr marL="0" indent="0">
              <a:buNone/>
              <a:defRPr sz="1700"/>
            </a:lvl1pPr>
            <a:lvl2pPr marL="384048" indent="0">
              <a:buNone/>
              <a:defRPr sz="1500"/>
            </a:lvl2pPr>
            <a:lvl3pPr marL="768096" indent="0">
              <a:buNone/>
              <a:defRPr sz="1400"/>
            </a:lvl3pPr>
            <a:lvl4pPr marL="1152144" indent="0">
              <a:buNone/>
              <a:defRPr sz="1100"/>
            </a:lvl4pPr>
            <a:lvl5pPr marL="1536192" indent="0">
              <a:buNone/>
              <a:defRPr sz="1100"/>
            </a:lvl5pPr>
            <a:lvl6pPr marL="1920240" indent="0">
              <a:buNone/>
              <a:defRPr sz="1100"/>
            </a:lvl6pPr>
            <a:lvl7pPr marL="2304288" indent="0">
              <a:buNone/>
              <a:defRPr sz="1100"/>
            </a:lvl7pPr>
            <a:lvl8pPr marL="2688336" indent="0">
              <a:buNone/>
              <a:defRPr sz="1100"/>
            </a:lvl8pPr>
            <a:lvl9pPr marL="3072384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FBA4A-F6AE-4FA6-84AA-C450CB39D4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832" y="7681479"/>
            <a:ext cx="19685453" cy="21723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10915" y="7681479"/>
            <a:ext cx="19685455" cy="21723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81019-DE4C-490E-83BA-CE66378E7C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833" y="7368455"/>
            <a:ext cx="19392900" cy="307051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4048" indent="0">
              <a:buNone/>
              <a:defRPr sz="1700" b="1"/>
            </a:lvl2pPr>
            <a:lvl3pPr marL="768096" indent="0">
              <a:buNone/>
              <a:defRPr sz="1500" b="1"/>
            </a:lvl3pPr>
            <a:lvl4pPr marL="1152144" indent="0">
              <a:buNone/>
              <a:defRPr sz="1400" b="1"/>
            </a:lvl4pPr>
            <a:lvl5pPr marL="1536192" indent="0">
              <a:buNone/>
              <a:defRPr sz="1400" b="1"/>
            </a:lvl5pPr>
            <a:lvl6pPr marL="1920240" indent="0">
              <a:buNone/>
              <a:defRPr sz="1400" b="1"/>
            </a:lvl6pPr>
            <a:lvl7pPr marL="2304288" indent="0">
              <a:buNone/>
              <a:defRPr sz="1400" b="1"/>
            </a:lvl7pPr>
            <a:lvl8pPr marL="2688336" indent="0">
              <a:buNone/>
              <a:defRPr sz="1400" b="1"/>
            </a:lvl8pPr>
            <a:lvl9pPr marL="3072384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833" y="10438969"/>
            <a:ext cx="19392900" cy="1896600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664" y="7368455"/>
            <a:ext cx="19399704" cy="3070514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4048" indent="0">
              <a:buNone/>
              <a:defRPr sz="1700" b="1"/>
            </a:lvl2pPr>
            <a:lvl3pPr marL="768096" indent="0">
              <a:buNone/>
              <a:defRPr sz="1500" b="1"/>
            </a:lvl3pPr>
            <a:lvl4pPr marL="1152144" indent="0">
              <a:buNone/>
              <a:defRPr sz="1400" b="1"/>
            </a:lvl4pPr>
            <a:lvl5pPr marL="1536192" indent="0">
              <a:buNone/>
              <a:defRPr sz="1400" b="1"/>
            </a:lvl5pPr>
            <a:lvl6pPr marL="1920240" indent="0">
              <a:buNone/>
              <a:defRPr sz="1400" b="1"/>
            </a:lvl6pPr>
            <a:lvl7pPr marL="2304288" indent="0">
              <a:buNone/>
              <a:defRPr sz="1400" b="1"/>
            </a:lvl7pPr>
            <a:lvl8pPr marL="2688336" indent="0">
              <a:buNone/>
              <a:defRPr sz="1400" b="1"/>
            </a:lvl8pPr>
            <a:lvl9pPr marL="3072384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664" y="10438969"/>
            <a:ext cx="19399704" cy="1896600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98C1F-B9E3-4F3A-A36B-3BBDBE6B8C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D7AF7-23A8-4A18-AD39-A0EB5CA5C9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773DD-FBC1-4280-9A61-F1693C997F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833" y="1310555"/>
            <a:ext cx="14439900" cy="557732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9968" y="1310554"/>
            <a:ext cx="24536400" cy="28094421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833" y="6887874"/>
            <a:ext cx="14439900" cy="22517100"/>
          </a:xfrm>
        </p:spPr>
        <p:txBody>
          <a:bodyPr/>
          <a:lstStyle>
            <a:lvl1pPr marL="0" indent="0">
              <a:buNone/>
              <a:defRPr sz="1100"/>
            </a:lvl1pPr>
            <a:lvl2pPr marL="384048" indent="0">
              <a:buNone/>
              <a:defRPr sz="1000"/>
            </a:lvl2pPr>
            <a:lvl3pPr marL="768096" indent="0">
              <a:buNone/>
              <a:defRPr sz="800"/>
            </a:lvl3pPr>
            <a:lvl4pPr marL="1152144" indent="0">
              <a:buNone/>
              <a:defRPr sz="700"/>
            </a:lvl4pPr>
            <a:lvl5pPr marL="1536192" indent="0">
              <a:buNone/>
              <a:defRPr sz="700"/>
            </a:lvl5pPr>
            <a:lvl6pPr marL="1920240" indent="0">
              <a:buNone/>
              <a:defRPr sz="700"/>
            </a:lvl6pPr>
            <a:lvl7pPr marL="2304288" indent="0">
              <a:buNone/>
              <a:defRPr sz="700"/>
            </a:lvl7pPr>
            <a:lvl8pPr marL="2688336" indent="0">
              <a:buNone/>
              <a:defRPr sz="700"/>
            </a:lvl8pPr>
            <a:lvl9pPr marL="3072384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A6E1B-2556-4813-A445-708EC7CFCF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436" y="23043141"/>
            <a:ext cx="26335264" cy="271982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436" y="2941926"/>
            <a:ext cx="26335264" cy="19750521"/>
          </a:xfrm>
        </p:spPr>
        <p:txBody>
          <a:bodyPr/>
          <a:lstStyle>
            <a:lvl1pPr marL="0" indent="0">
              <a:buNone/>
              <a:defRPr sz="2700"/>
            </a:lvl1pPr>
            <a:lvl2pPr marL="384048" indent="0">
              <a:buNone/>
              <a:defRPr sz="2400"/>
            </a:lvl2pPr>
            <a:lvl3pPr marL="768096" indent="0">
              <a:buNone/>
              <a:defRPr sz="2000"/>
            </a:lvl3pPr>
            <a:lvl4pPr marL="1152144" indent="0">
              <a:buNone/>
              <a:defRPr sz="1700"/>
            </a:lvl4pPr>
            <a:lvl5pPr marL="1536192" indent="0">
              <a:buNone/>
              <a:defRPr sz="1700"/>
            </a:lvl5pPr>
            <a:lvl6pPr marL="1920240" indent="0">
              <a:buNone/>
              <a:defRPr sz="1700"/>
            </a:lvl6pPr>
            <a:lvl7pPr marL="2304288" indent="0">
              <a:buNone/>
              <a:defRPr sz="1700"/>
            </a:lvl7pPr>
            <a:lvl8pPr marL="2688336" indent="0">
              <a:buNone/>
              <a:defRPr sz="1700"/>
            </a:lvl8pPr>
            <a:lvl9pPr marL="3072384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436" y="25762961"/>
            <a:ext cx="26335264" cy="3864119"/>
          </a:xfrm>
        </p:spPr>
        <p:txBody>
          <a:bodyPr/>
          <a:lstStyle>
            <a:lvl1pPr marL="0" indent="0">
              <a:buNone/>
              <a:defRPr sz="1100"/>
            </a:lvl1pPr>
            <a:lvl2pPr marL="384048" indent="0">
              <a:buNone/>
              <a:defRPr sz="1000"/>
            </a:lvl2pPr>
            <a:lvl3pPr marL="768096" indent="0">
              <a:buNone/>
              <a:defRPr sz="800"/>
            </a:lvl3pPr>
            <a:lvl4pPr marL="1152144" indent="0">
              <a:buNone/>
              <a:defRPr sz="700"/>
            </a:lvl4pPr>
            <a:lvl5pPr marL="1536192" indent="0">
              <a:buNone/>
              <a:defRPr sz="700"/>
            </a:lvl5pPr>
            <a:lvl6pPr marL="1920240" indent="0">
              <a:buNone/>
              <a:defRPr sz="700"/>
            </a:lvl6pPr>
            <a:lvl7pPr marL="2304288" indent="0">
              <a:buNone/>
              <a:defRPr sz="700"/>
            </a:lvl7pPr>
            <a:lvl8pPr marL="2688336" indent="0">
              <a:buNone/>
              <a:defRPr sz="700"/>
            </a:lvl8pPr>
            <a:lvl9pPr marL="3072384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5C54F-BD44-41FA-9EE8-52413630F0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4833" y="1318347"/>
            <a:ext cx="3950153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06" tIns="219453" rIns="438906" bIns="2194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4833" y="7681479"/>
            <a:ext cx="39501536" cy="2172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06" tIns="219453" rIns="438906" bIns="219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4833" y="29976474"/>
            <a:ext cx="1024073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06" tIns="219453" rIns="438906" bIns="219453" numCol="1" anchor="t" anchorCtr="0" compatLnSpc="1">
            <a:prstTxWarp prst="textNoShape">
              <a:avLst/>
            </a:prstTxWarp>
          </a:bodyPr>
          <a:lstStyle>
            <a:lvl1pPr defTabSz="4388549">
              <a:defRPr sz="67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6433" y="29976474"/>
            <a:ext cx="1389833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06" tIns="219453" rIns="438906" bIns="219453" numCol="1" anchor="t" anchorCtr="0" compatLnSpc="1">
            <a:prstTxWarp prst="textNoShape">
              <a:avLst/>
            </a:prstTxWarp>
          </a:bodyPr>
          <a:lstStyle>
            <a:lvl1pPr algn="ctr" defTabSz="4388549">
              <a:defRPr sz="67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5633" y="29976474"/>
            <a:ext cx="1024073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06" tIns="219453" rIns="438906" bIns="219453" numCol="1" anchor="t" anchorCtr="0" compatLnSpc="1">
            <a:prstTxWarp prst="textNoShape">
              <a:avLst/>
            </a:prstTxWarp>
          </a:bodyPr>
          <a:lstStyle>
            <a:lvl1pPr algn="r" defTabSz="4388549">
              <a:defRPr sz="6700"/>
            </a:lvl1pPr>
          </a:lstStyle>
          <a:p>
            <a:fld id="{F18321B9-FE53-43B5-B1FE-DAFD36CA20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8549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8549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2pPr>
      <a:lvl3pPr algn="ctr" defTabSz="4388549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3pPr>
      <a:lvl4pPr algn="ctr" defTabSz="4388549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4pPr>
      <a:lvl5pPr algn="ctr" defTabSz="4388549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5pPr>
      <a:lvl6pPr marL="384048" algn="ctr" defTabSz="4388549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6pPr>
      <a:lvl7pPr marL="768096" algn="ctr" defTabSz="4388549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7pPr>
      <a:lvl8pPr marL="1152144" algn="ctr" defTabSz="4388549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8pPr>
      <a:lvl9pPr marL="1536192" algn="ctr" defTabSz="4388549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9pPr>
    </p:titleStyle>
    <p:bodyStyle>
      <a:lvl1pPr marL="1645539" indent="-1645539" algn="l" defTabSz="4388549" rtl="0" fontAlgn="base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779" indent="-1370838" algn="l" defTabSz="4388549" rtl="0" fontAlgn="base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019" indent="-1097471" algn="l" defTabSz="4388549" rtl="0" fontAlgn="base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960" indent="-1097471" algn="l" defTabSz="4388549" rtl="0" fontAlgn="base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</a:defRPr>
      </a:lvl4pPr>
      <a:lvl5pPr marL="9875901" indent="-1097471" algn="l" defTabSz="4388549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5pPr>
      <a:lvl6pPr marL="10259949" indent="-1097471" algn="l" defTabSz="4388549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6pPr>
      <a:lvl7pPr marL="10643997" indent="-1097471" algn="l" defTabSz="4388549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7pPr>
      <a:lvl8pPr marL="11028045" indent="-1097471" algn="l" defTabSz="4388549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8pPr>
      <a:lvl9pPr marL="11412093" indent="-1097471" algn="l" defTabSz="4388549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96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92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40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288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36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384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chart" Target="../charts/chart1.xml"/><Relationship Id="rId3" Type="http://schemas.openxmlformats.org/officeDocument/2006/relationships/diagramData" Target="../diagrams/data1.xml"/><Relationship Id="rId21" Type="http://schemas.openxmlformats.org/officeDocument/2006/relationships/image" Target="../media/image2.png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image" Target="../media/image5.jpeg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image" Target="../media/image4.png"/><Relationship Id="rId10" Type="http://schemas.openxmlformats.org/officeDocument/2006/relationships/diagramQuickStyle" Target="../diagrams/quickStyle2.xml"/><Relationship Id="rId19" Type="http://schemas.openxmlformats.org/officeDocument/2006/relationships/chart" Target="../charts/chart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4325600" y="14058901"/>
            <a:ext cx="12395200" cy="9510698"/>
          </a:xfrm>
          <a:prstGeom prst="rect">
            <a:avLst/>
          </a:prstGeom>
          <a:solidFill>
            <a:srgbClr val="FFD3A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numCol="1" rtlCol="0" anchor="t" anchorCtr="0" compatLnSpc="1">
            <a:prstTxWarp prst="textNoShape">
              <a:avLst/>
            </a:prstTxWarp>
          </a:bodyPr>
          <a:lstStyle/>
          <a:p>
            <a:pPr defTabSz="7314248"/>
            <a:endParaRPr lang="en-US" sz="1440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84088747"/>
              </p:ext>
            </p:extLst>
          </p:nvPr>
        </p:nvGraphicFramePr>
        <p:xfrm>
          <a:off x="14325600" y="4074280"/>
          <a:ext cx="12293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2634676566"/>
              </p:ext>
            </p:extLst>
          </p:nvPr>
        </p:nvGraphicFramePr>
        <p:xfrm>
          <a:off x="14325600" y="5613842"/>
          <a:ext cx="12293600" cy="777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1092895882"/>
              </p:ext>
            </p:extLst>
          </p:nvPr>
        </p:nvGraphicFramePr>
        <p:xfrm>
          <a:off x="14325600" y="8115300"/>
          <a:ext cx="12293600" cy="777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0"/>
            <a:ext cx="43891200" cy="4556321"/>
          </a:xfrm>
          <a:prstGeom prst="rect">
            <a:avLst/>
          </a:prstGeom>
          <a:solidFill>
            <a:srgbClr val="3E1952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53616" tIns="76808" rIns="153616" bIns="76808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Effect of Interaction with Horses </a:t>
            </a:r>
          </a:p>
          <a:p>
            <a:pPr algn="ctr">
              <a:spcAft>
                <a:spcPts val="0"/>
              </a:spcAft>
            </a:pPr>
            <a:r>
              <a:rPr lang="en-US" sz="1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    on Psychological Well-being </a:t>
            </a:r>
            <a:r>
              <a:rPr lang="en-US" sz="7600" dirty="0">
                <a:latin typeface="Calibri" panose="020F0502020204030204" pitchFamily="34" charset="0"/>
                <a:cs typeface="Calibri" panose="020F0502020204030204" pitchFamily="34" charset="0"/>
              </a:rPr>
              <a:t>	               </a:t>
            </a:r>
            <a:r>
              <a:rPr lang="en-US" sz="7600" dirty="0">
                <a:cs typeface="Times New Roman" pitchFamily="18" charset="0"/>
              </a:rPr>
              <a:t>	</a:t>
            </a:r>
            <a:r>
              <a:rPr lang="en-US" sz="2500" dirty="0">
                <a:cs typeface="Times New Roman" pitchFamily="18" charset="0"/>
              </a:rPr>
              <a:t>        </a:t>
            </a:r>
          </a:p>
          <a:p>
            <a:pPr algn="ctr" defTabSz="4831271" eaLnBrk="0" hangingPunct="0"/>
            <a:r>
              <a:rPr lang="en-US" sz="6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</a:t>
            </a:r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Megan Kuhl                   Sarah Ritter                  Johanna Rodig               Janet B. Dean, </a:t>
            </a:r>
            <a:r>
              <a:rPr lang="en-US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PhD</a:t>
            </a:r>
            <a:r>
              <a:rPr 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</a:t>
            </a:r>
            <a:r>
              <a:rPr 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	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85800" y="6553200"/>
            <a:ext cx="12689840" cy="1616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53616" tIns="76808" rIns="153616" bIns="76808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00" b="1" dirty="0">
                <a:solidFill>
                  <a:srgbClr val="3E1952"/>
                </a:solidFill>
              </a:rPr>
              <a:t>Stress and Mood</a:t>
            </a:r>
          </a:p>
          <a:p>
            <a:pPr marL="864108" lvl="1" indent="-480060" fontAlgn="auto">
              <a:spcBef>
                <a:spcPts val="0"/>
              </a:spcBef>
              <a:spcAft>
                <a:spcPts val="560"/>
              </a:spcAft>
              <a:buFont typeface="Arial" pitchFamily="34" charset="0"/>
              <a:buChar char="•"/>
              <a:defRPr/>
            </a:pPr>
            <a:r>
              <a:rPr lang="en-US" sz="3400" dirty="0">
                <a:solidFill>
                  <a:srgbClr val="000000"/>
                </a:solidFill>
              </a:rPr>
              <a:t>Owning a horse increases positive mood and decreases stress </a:t>
            </a:r>
            <a:r>
              <a:rPr lang="en-US" sz="2000" dirty="0">
                <a:solidFill>
                  <a:srgbClr val="000000"/>
                </a:solidFill>
              </a:rPr>
              <a:t>(Koch, 2008)</a:t>
            </a:r>
          </a:p>
          <a:p>
            <a:pPr marL="864108" lvl="1" indent="-480060" fontAlgn="auto">
              <a:spcBef>
                <a:spcPts val="0"/>
              </a:spcBef>
              <a:spcAft>
                <a:spcPts val="560"/>
              </a:spcAft>
              <a:buFont typeface="Arial" pitchFamily="34" charset="0"/>
              <a:buChar char="•"/>
              <a:defRPr/>
            </a:pPr>
            <a:endParaRPr lang="en-US" sz="1700" dirty="0">
              <a:solidFill>
                <a:srgbClr val="000000"/>
              </a:solidFill>
            </a:endParaRPr>
          </a:p>
          <a:p>
            <a:pPr marL="864108" lvl="1" indent="-480060" fontAlgn="auto">
              <a:spcBef>
                <a:spcPts val="0"/>
              </a:spcBef>
              <a:spcAft>
                <a:spcPts val="560"/>
              </a:spcAft>
              <a:buFont typeface="Arial" pitchFamily="34" charset="0"/>
              <a:buChar char="•"/>
              <a:defRPr/>
            </a:pPr>
            <a:r>
              <a:rPr lang="en-US" sz="3400" dirty="0">
                <a:solidFill>
                  <a:srgbClr val="000000"/>
                </a:solidFill>
              </a:rPr>
              <a:t>Participation in 4 ½ days of Equine-Assisted Experiential Therapy leads to a decrease in psychological distress and an increase in psychological well-being after 4 ½ days 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Klontz</a:t>
            </a:r>
            <a:r>
              <a:rPr lang="en-US" sz="2000" dirty="0">
                <a:solidFill>
                  <a:srgbClr val="000000"/>
                </a:solidFill>
              </a:rPr>
              <a:t>, 2007)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00" b="1" dirty="0">
                <a:solidFill>
                  <a:srgbClr val="3E1952"/>
                </a:solidFill>
              </a:rPr>
              <a:t>Self-Efficacy</a:t>
            </a:r>
          </a:p>
          <a:p>
            <a:pPr marL="864108" lvl="1" indent="-480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>
                <a:solidFill>
                  <a:srgbClr val="000000"/>
                </a:solidFill>
              </a:rPr>
              <a:t>Interviews with 5 abused women show equine-facilitated psychotherapy helps women feel like they had power to direct their own lives 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Meinersmann</a:t>
            </a:r>
            <a:r>
              <a:rPr lang="en-US" sz="2000" dirty="0">
                <a:solidFill>
                  <a:srgbClr val="000000"/>
                </a:solidFill>
              </a:rPr>
              <a:t>, 2008)</a:t>
            </a:r>
          </a:p>
          <a:p>
            <a:pPr marL="864108" lvl="1" indent="-480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700" dirty="0">
              <a:solidFill>
                <a:srgbClr val="000000"/>
              </a:solidFill>
            </a:endParaRPr>
          </a:p>
          <a:p>
            <a:pPr marL="864108" lvl="1" indent="-480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>
                <a:solidFill>
                  <a:srgbClr val="000000"/>
                </a:solidFill>
              </a:rPr>
              <a:t>Equine-rehabilitation and </a:t>
            </a:r>
            <a:r>
              <a:rPr lang="en-US" sz="3400" dirty="0" err="1">
                <a:solidFill>
                  <a:srgbClr val="000000"/>
                </a:solidFill>
              </a:rPr>
              <a:t>onotherapy</a:t>
            </a:r>
            <a:r>
              <a:rPr lang="en-US" sz="3400" dirty="0">
                <a:solidFill>
                  <a:srgbClr val="000000"/>
                </a:solidFill>
              </a:rPr>
              <a:t> (donkeys) improved autonomy for intellectually challenged adults 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Borioni</a:t>
            </a:r>
            <a:r>
              <a:rPr lang="en-US" sz="2000" dirty="0">
                <a:solidFill>
                  <a:srgbClr val="000000"/>
                </a:solidFill>
              </a:rPr>
              <a:t> et al., 2012)</a:t>
            </a:r>
          </a:p>
          <a:p>
            <a:pPr marL="864108" lvl="1" indent="-480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marL="864108" lvl="1" indent="-480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100" b="1" dirty="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00" b="1" dirty="0">
                <a:solidFill>
                  <a:srgbClr val="3E1952"/>
                </a:solidFill>
              </a:rPr>
              <a:t>Short-Comings in Published Research</a:t>
            </a:r>
          </a:p>
          <a:p>
            <a:pPr marL="864108" lvl="1" indent="-48006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400" dirty="0">
                <a:solidFill>
                  <a:srgbClr val="000000"/>
                </a:solidFill>
              </a:rPr>
              <a:t>Small sample sizes, Non-random sampling, No control groups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11204" y="18172204"/>
            <a:ext cx="12749593" cy="525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53616" tIns="76808" rIns="153616" bIns="76808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b="1" dirty="0">
                <a:solidFill>
                  <a:srgbClr val="3E1952"/>
                </a:solidFill>
                <a:latin typeface="+mn-lt"/>
              </a:rPr>
              <a:t>Hypothesis 1</a:t>
            </a:r>
            <a:r>
              <a:rPr lang="en-US" sz="3400" b="1" dirty="0">
                <a:solidFill>
                  <a:srgbClr val="3E1952"/>
                </a:solidFill>
                <a:latin typeface="+mn-lt"/>
              </a:rPr>
              <a:t>: </a:t>
            </a:r>
            <a:r>
              <a:rPr lang="en-US" sz="3400" dirty="0">
                <a:solidFill>
                  <a:srgbClr val="000000"/>
                </a:solidFill>
                <a:latin typeface="+mn-lt"/>
              </a:rPr>
              <a:t>People with more regular interaction with horses will report a greater change in self-efficacy, anxiety, </a:t>
            </a:r>
            <a:r>
              <a:rPr lang="en-US" sz="3400" dirty="0">
                <a:ea typeface="Calibri"/>
              </a:rPr>
              <a:t>mindfulness, mood, and work ethic</a:t>
            </a:r>
            <a:r>
              <a:rPr lang="en-US" sz="3400" dirty="0">
                <a:latin typeface="+mn-lt"/>
                <a:ea typeface="Calibri"/>
              </a:rPr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+mn-lt"/>
              <a:ea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100" dirty="0">
              <a:latin typeface="+mn-lt"/>
              <a:ea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900" b="1" dirty="0">
                <a:solidFill>
                  <a:srgbClr val="3E1952"/>
                </a:solidFill>
                <a:latin typeface="+mn-lt"/>
              </a:rPr>
              <a:t>Hypothesis 2</a:t>
            </a:r>
            <a:r>
              <a:rPr lang="en-US" sz="3400" b="1" dirty="0">
                <a:solidFill>
                  <a:srgbClr val="3E19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r>
              <a:rPr lang="en-US" sz="3400" i="1" dirty="0">
                <a:solidFill>
                  <a:srgbClr val="3E19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3400" dirty="0">
                <a:latin typeface="+mn-lt"/>
                <a:ea typeface="Calibri"/>
              </a:rPr>
              <a:t>Participants with previous horse experience will show less change </a:t>
            </a:r>
            <a:r>
              <a:rPr lang="en-US" sz="3400" dirty="0">
                <a:solidFill>
                  <a:srgbClr val="000000"/>
                </a:solidFill>
              </a:rPr>
              <a:t>in self-efficacy, anxiety, </a:t>
            </a:r>
            <a:r>
              <a:rPr lang="en-US" sz="3400" dirty="0">
                <a:ea typeface="Calibri"/>
              </a:rPr>
              <a:t>mindfulness, mood, and work ethic</a:t>
            </a:r>
            <a:r>
              <a:rPr lang="en-US" sz="3400" dirty="0">
                <a:latin typeface="+mn-lt"/>
                <a:ea typeface="Calibri"/>
              </a:rPr>
              <a:t> than those with no previous horse experience. </a:t>
            </a:r>
          </a:p>
          <a:p>
            <a:endParaRPr lang="en-US" sz="3600" i="1" dirty="0"/>
          </a:p>
          <a:p>
            <a:endParaRPr lang="en-US" sz="3600" dirty="0"/>
          </a:p>
        </p:txBody>
      </p:sp>
      <p:sp>
        <p:nvSpPr>
          <p:cNvPr id="42" name="Rectangle 41"/>
          <p:cNvSpPr/>
          <p:nvPr/>
        </p:nvSpPr>
        <p:spPr>
          <a:xfrm>
            <a:off x="27889200" y="6553200"/>
            <a:ext cx="15402833" cy="11126123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r>
              <a:rPr lang="en-US" sz="3900" b="1" dirty="0">
                <a:solidFill>
                  <a:srgbClr val="3E1952"/>
                </a:solidFill>
              </a:rPr>
              <a:t>Finding #1 – Self-Efficacy –</a:t>
            </a:r>
            <a:r>
              <a:rPr lang="en-US" sz="3900" dirty="0">
                <a:solidFill>
                  <a:srgbClr val="3E1952"/>
                </a:solidFill>
              </a:rPr>
              <a:t> </a:t>
            </a:r>
            <a:r>
              <a:rPr lang="en-US" sz="3400" dirty="0"/>
              <a:t>Participants’ general self-efficacy tended to change over the three week period, </a:t>
            </a:r>
            <a:r>
              <a:rPr lang="en-US" sz="3400" i="1" dirty="0"/>
              <a:t>F</a:t>
            </a:r>
            <a:r>
              <a:rPr lang="en-US" sz="3400" dirty="0"/>
              <a:t> (2, 52) = 9.13, </a:t>
            </a:r>
            <a:r>
              <a:rPr lang="en-US" sz="3400" i="1" dirty="0"/>
              <a:t>p</a:t>
            </a:r>
            <a:r>
              <a:rPr lang="en-US" sz="3400" dirty="0"/>
              <a:t> &lt; 0.000 </a:t>
            </a:r>
            <a:r>
              <a:rPr lang="en-US" sz="2500" dirty="0"/>
              <a:t>(One-Way ANOVA).</a:t>
            </a:r>
            <a:endParaRPr lang="en-US" sz="2500" b="1" dirty="0">
              <a:solidFill>
                <a:srgbClr val="0000FF"/>
              </a:solidFill>
            </a:endParaRPr>
          </a:p>
          <a:p>
            <a:pPr marL="870509" indent="-480060">
              <a:buFont typeface="Arial"/>
              <a:buChar char="•"/>
            </a:pPr>
            <a:r>
              <a:rPr lang="en-US" sz="3400" dirty="0"/>
              <a:t>The Weekly Horse Interaction group showed greater change than the Control group, </a:t>
            </a:r>
            <a:r>
              <a:rPr lang="en-US" sz="3400" i="1" dirty="0"/>
              <a:t>p</a:t>
            </a:r>
            <a:r>
              <a:rPr lang="en-US" sz="3400" dirty="0"/>
              <a:t> &lt;  0.001</a:t>
            </a:r>
            <a:r>
              <a:rPr lang="en-US" sz="2500" dirty="0"/>
              <a:t> (LSD).</a:t>
            </a:r>
          </a:p>
          <a:p>
            <a:pPr marL="870509" indent="-480060">
              <a:buFont typeface="Arial"/>
              <a:buChar char="•"/>
            </a:pPr>
            <a:r>
              <a:rPr lang="en-US" sz="3400" dirty="0"/>
              <a:t>The Daily Horse Interaction group had scores than the Weekly Horse Interaction group, </a:t>
            </a:r>
            <a:r>
              <a:rPr lang="en-US" sz="3400" i="1" dirty="0"/>
              <a:t>p</a:t>
            </a:r>
            <a:r>
              <a:rPr lang="en-US" sz="3400" dirty="0"/>
              <a:t> &lt; 0.008 </a:t>
            </a:r>
            <a:r>
              <a:rPr lang="en-US" sz="2500" dirty="0"/>
              <a:t>(LSD).</a:t>
            </a:r>
          </a:p>
          <a:p>
            <a:pPr marL="870509" indent="-480060">
              <a:buFont typeface="Arial"/>
              <a:buChar char="•"/>
            </a:pPr>
            <a:endParaRPr lang="en-US" sz="2500" dirty="0"/>
          </a:p>
          <a:p>
            <a:endParaRPr lang="en-US" sz="1100" dirty="0"/>
          </a:p>
          <a:p>
            <a:r>
              <a:rPr lang="en-US" sz="3900" b="1" dirty="0">
                <a:solidFill>
                  <a:srgbClr val="3E1952"/>
                </a:solidFill>
              </a:rPr>
              <a:t>Finding #2 – Anxiety – </a:t>
            </a:r>
            <a:r>
              <a:rPr lang="en-US" sz="3400" dirty="0"/>
              <a:t>Participants’ anxiety levels tended to decrease over the three week period, </a:t>
            </a:r>
            <a:r>
              <a:rPr lang="en-US" sz="3400" i="1" dirty="0"/>
              <a:t>F</a:t>
            </a:r>
            <a:r>
              <a:rPr lang="en-US" sz="3400" dirty="0"/>
              <a:t> (2, 52) = 3.87, </a:t>
            </a:r>
            <a:r>
              <a:rPr lang="en-US" sz="3400" i="1" dirty="0"/>
              <a:t>p</a:t>
            </a:r>
            <a:r>
              <a:rPr lang="en-US" sz="3400" dirty="0"/>
              <a:t> &lt; 0.027 </a:t>
            </a:r>
            <a:r>
              <a:rPr lang="en-US" sz="2500" dirty="0"/>
              <a:t>(One-Way ANOVA).</a:t>
            </a:r>
          </a:p>
          <a:p>
            <a:pPr marL="870509" indent="-480060">
              <a:buFont typeface="Arial"/>
              <a:buChar char="•"/>
            </a:pPr>
            <a:r>
              <a:rPr lang="en-US" sz="3400" dirty="0"/>
              <a:t>The Weekly Horse Interaction group showed a sharper decline in depression than did the Control group, </a:t>
            </a:r>
            <a:r>
              <a:rPr lang="en-US" sz="3400" i="1" dirty="0"/>
              <a:t>p</a:t>
            </a:r>
            <a:r>
              <a:rPr lang="en-US" sz="3400" dirty="0"/>
              <a:t> = 0.014</a:t>
            </a:r>
            <a:r>
              <a:rPr lang="en-US" sz="2500" dirty="0"/>
              <a:t> (LSD).</a:t>
            </a:r>
          </a:p>
          <a:p>
            <a:pPr marL="870509" indent="-480060">
              <a:buFont typeface="Arial"/>
              <a:buChar char="•"/>
            </a:pPr>
            <a:endParaRPr lang="en-US" sz="2500" dirty="0">
              <a:solidFill>
                <a:srgbClr val="961EB1"/>
              </a:solidFill>
            </a:endParaRPr>
          </a:p>
          <a:p>
            <a:endParaRPr lang="en-US" sz="1100" dirty="0"/>
          </a:p>
          <a:p>
            <a:r>
              <a:rPr lang="en-US" sz="3900" b="1" dirty="0">
                <a:solidFill>
                  <a:srgbClr val="3E1952"/>
                </a:solidFill>
              </a:rPr>
              <a:t>Finding #3 – Mindfulness – </a:t>
            </a:r>
            <a:r>
              <a:rPr lang="en-US" sz="3400" dirty="0"/>
              <a:t>The difference between Scores 1 and Scores 2 showed that the mindfulness and attention awareness of participants almost demonstrated a significant change over the three week period </a:t>
            </a:r>
            <a:r>
              <a:rPr lang="en-US" sz="2500" dirty="0"/>
              <a:t>(one-way ANOVA).</a:t>
            </a:r>
          </a:p>
          <a:p>
            <a:r>
              <a:rPr lang="en-US" sz="3400" dirty="0"/>
              <a:t> </a:t>
            </a:r>
            <a:r>
              <a:rPr lang="en-US" sz="3400" i="1" dirty="0"/>
              <a:t>F</a:t>
            </a:r>
            <a:r>
              <a:rPr lang="en-US" sz="3400" dirty="0"/>
              <a:t> (2, 52) = 3.097, </a:t>
            </a:r>
            <a:r>
              <a:rPr lang="en-US" sz="3400" i="1" dirty="0"/>
              <a:t>p</a:t>
            </a:r>
            <a:r>
              <a:rPr lang="en-US" sz="3400" dirty="0"/>
              <a:t> = 0.054.</a:t>
            </a:r>
          </a:p>
          <a:p>
            <a:endParaRPr lang="en-US" sz="3400" dirty="0"/>
          </a:p>
          <a:p>
            <a:r>
              <a:rPr lang="en-US" sz="3900" b="1" dirty="0">
                <a:solidFill>
                  <a:srgbClr val="3E1952"/>
                </a:solidFill>
              </a:rPr>
              <a:t>Finding #4 – Mood &amp; Work Ethic – </a:t>
            </a:r>
            <a:r>
              <a:rPr lang="en-US" sz="3400" dirty="0" smtClean="0"/>
              <a:t>There </a:t>
            </a:r>
            <a:r>
              <a:rPr lang="en-US" sz="3400" dirty="0"/>
              <a:t>were no significant differences.</a:t>
            </a:r>
          </a:p>
          <a:p>
            <a:endParaRPr lang="en-US" sz="3400" dirty="0"/>
          </a:p>
        </p:txBody>
      </p:sp>
      <p:sp>
        <p:nvSpPr>
          <p:cNvPr id="8" name="Rectangle 7"/>
          <p:cNvSpPr/>
          <p:nvPr/>
        </p:nvSpPr>
        <p:spPr>
          <a:xfrm>
            <a:off x="27965400" y="18592800"/>
            <a:ext cx="15240000" cy="9070175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r>
              <a:rPr lang="en-US" sz="3900" b="1" dirty="0">
                <a:solidFill>
                  <a:srgbClr val="3E1952"/>
                </a:solidFill>
              </a:rPr>
              <a:t>Conclusions</a:t>
            </a:r>
          </a:p>
          <a:p>
            <a:pPr marL="870509" indent="-480060">
              <a:buFont typeface="Arial"/>
              <a:buChar char="•"/>
            </a:pPr>
            <a:r>
              <a:rPr lang="en-US" sz="3400" dirty="0"/>
              <a:t>The Weekly Horse Interaction group demonstrated the greatest positive change in general self-efficacy and anxiety.</a:t>
            </a:r>
          </a:p>
          <a:p>
            <a:pPr marL="870509" indent="-480060">
              <a:buFont typeface="Arial"/>
              <a:buChar char="•"/>
            </a:pPr>
            <a:r>
              <a:rPr lang="en-US" sz="3400" dirty="0"/>
              <a:t>There were no differences among the groups for mindfulness, mood, and work ethic.</a:t>
            </a:r>
          </a:p>
          <a:p>
            <a:pPr marL="870509" indent="-480060">
              <a:buFont typeface="Arial"/>
              <a:buChar char="•"/>
            </a:pPr>
            <a:r>
              <a:rPr lang="en-US" sz="3400" dirty="0"/>
              <a:t>The amount of horse experience did not significantly impact the results.</a:t>
            </a:r>
          </a:p>
          <a:p>
            <a:endParaRPr lang="en-US" sz="1100" dirty="0"/>
          </a:p>
          <a:p>
            <a:r>
              <a:rPr lang="en-US" sz="3900" b="1" dirty="0">
                <a:solidFill>
                  <a:srgbClr val="3E1952"/>
                </a:solidFill>
              </a:rPr>
              <a:t>Limitations</a:t>
            </a:r>
          </a:p>
          <a:p>
            <a:pPr marL="870509" indent="-480060">
              <a:buFont typeface="Arial"/>
              <a:buChar char="•"/>
            </a:pPr>
            <a:r>
              <a:rPr lang="en-US" sz="3400" dirty="0"/>
              <a:t>Small experimental group sizes</a:t>
            </a:r>
          </a:p>
          <a:p>
            <a:pPr marL="870509" indent="-480060">
              <a:buFont typeface="Arial"/>
              <a:buChar char="•"/>
            </a:pPr>
            <a:r>
              <a:rPr lang="en-US" sz="3400" dirty="0"/>
              <a:t>No random sampling</a:t>
            </a:r>
          </a:p>
          <a:p>
            <a:pPr marL="870509" indent="-480060">
              <a:buFont typeface="Arial"/>
              <a:buChar char="•"/>
            </a:pPr>
            <a:r>
              <a:rPr lang="en-US" sz="3400" dirty="0"/>
              <a:t>Short time period between Scores 1 and 2</a:t>
            </a:r>
          </a:p>
          <a:p>
            <a:pPr marL="870509" indent="-480060">
              <a:buFont typeface="Arial"/>
              <a:buChar char="•"/>
            </a:pPr>
            <a:r>
              <a:rPr lang="en-US" sz="3400" dirty="0"/>
              <a:t>Only three participants had no previous horse experience</a:t>
            </a:r>
          </a:p>
          <a:p>
            <a:endParaRPr lang="en-US" sz="1100" dirty="0"/>
          </a:p>
          <a:p>
            <a:r>
              <a:rPr lang="en-US" sz="3900" b="1" dirty="0">
                <a:solidFill>
                  <a:srgbClr val="3E1952"/>
                </a:solidFill>
              </a:rPr>
              <a:t>Future Implications</a:t>
            </a:r>
          </a:p>
          <a:p>
            <a:pPr marL="870509" indent="-480060">
              <a:buFont typeface="Arial"/>
              <a:buChar char="•"/>
            </a:pPr>
            <a:r>
              <a:rPr lang="en-US" sz="3400" dirty="0"/>
              <a:t>Use larger experimental groups</a:t>
            </a:r>
          </a:p>
          <a:p>
            <a:pPr marL="870509" indent="-480060">
              <a:buFont typeface="Arial"/>
              <a:buChar char="•"/>
            </a:pPr>
            <a:r>
              <a:rPr lang="en-US" sz="3400" dirty="0"/>
              <a:t>Add Environmental Awareness assessment</a:t>
            </a:r>
          </a:p>
          <a:p>
            <a:pPr marL="870509" indent="-480060">
              <a:buFont typeface="Arial"/>
              <a:buChar char="•"/>
            </a:pPr>
            <a:r>
              <a:rPr lang="en-US" sz="3400" dirty="0"/>
              <a:t>Assess how horses could impact a clinical population</a:t>
            </a:r>
          </a:p>
          <a:p>
            <a:pPr marL="870509" indent="-480060">
              <a:buFont typeface="Arial"/>
              <a:buChar char="•"/>
            </a:pPr>
            <a:endParaRPr lang="en-US" sz="3400" dirty="0"/>
          </a:p>
        </p:txBody>
      </p:sp>
      <p:sp>
        <p:nvSpPr>
          <p:cNvPr id="9" name="Rectangle 8"/>
          <p:cNvSpPr/>
          <p:nvPr/>
        </p:nvSpPr>
        <p:spPr>
          <a:xfrm>
            <a:off x="27432000" y="27660600"/>
            <a:ext cx="15768593" cy="3853363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indent="-640080"/>
            <a:r>
              <a:rPr lang="en-US" sz="2200" dirty="0">
                <a:latin typeface="Calibri Light" pitchFamily="34" charset="0"/>
              </a:rPr>
              <a:t>Borioni, N., </a:t>
            </a:r>
            <a:r>
              <a:rPr lang="en-US" sz="2200" dirty="0" err="1">
                <a:latin typeface="Calibri Light" pitchFamily="34" charset="0"/>
              </a:rPr>
              <a:t>Marinaro</a:t>
            </a:r>
            <a:r>
              <a:rPr lang="en-US" sz="2200" dirty="0">
                <a:latin typeface="Calibri Light" pitchFamily="34" charset="0"/>
              </a:rPr>
              <a:t>, P., </a:t>
            </a:r>
            <a:r>
              <a:rPr lang="en-US" sz="2200" dirty="0" err="1">
                <a:latin typeface="Calibri Light" pitchFamily="34" charset="0"/>
              </a:rPr>
              <a:t>Celestini</a:t>
            </a:r>
            <a:r>
              <a:rPr lang="en-US" sz="2200" dirty="0">
                <a:latin typeface="Calibri Light" pitchFamily="34" charset="0"/>
              </a:rPr>
              <a:t>, S. Del Sole, F., </a:t>
            </a:r>
            <a:r>
              <a:rPr lang="en-US" sz="2200" dirty="0" err="1">
                <a:latin typeface="Calibri Light" pitchFamily="34" charset="0"/>
              </a:rPr>
              <a:t>Magro</a:t>
            </a:r>
            <a:r>
              <a:rPr lang="en-US" sz="2200" dirty="0">
                <a:latin typeface="Calibri Light" pitchFamily="34" charset="0"/>
              </a:rPr>
              <a:t>, R., </a:t>
            </a:r>
            <a:r>
              <a:rPr lang="en-US" sz="2200" dirty="0" err="1">
                <a:latin typeface="Calibri Light" pitchFamily="34" charset="0"/>
              </a:rPr>
              <a:t>Zoppi</a:t>
            </a:r>
            <a:r>
              <a:rPr lang="en-US" sz="2200" dirty="0">
                <a:latin typeface="Calibri Light" pitchFamily="34" charset="0"/>
              </a:rPr>
              <a:t>, D. . . . </a:t>
            </a:r>
            <a:r>
              <a:rPr lang="en-US" sz="2200" dirty="0" err="1">
                <a:latin typeface="Calibri Light" pitchFamily="34" charset="0"/>
              </a:rPr>
              <a:t>Bonassi</a:t>
            </a:r>
            <a:r>
              <a:rPr lang="en-US" sz="2200" dirty="0">
                <a:latin typeface="Calibri Light" pitchFamily="34" charset="0"/>
              </a:rPr>
              <a:t>, S. (2012). Effect of equestrian therapy and </a:t>
            </a:r>
            <a:r>
              <a:rPr lang="en-US" sz="2200" dirty="0" err="1">
                <a:latin typeface="Calibri Light" pitchFamily="34" charset="0"/>
              </a:rPr>
              <a:t>onotherapy</a:t>
            </a:r>
            <a:r>
              <a:rPr lang="en-US" sz="2200" dirty="0">
                <a:latin typeface="Calibri Light" pitchFamily="34" charset="0"/>
              </a:rPr>
              <a:t> in </a:t>
            </a:r>
          </a:p>
          <a:p>
            <a:pPr indent="-640080"/>
            <a:r>
              <a:rPr lang="en-US" sz="2200" dirty="0">
                <a:latin typeface="Calibri Light" pitchFamily="34" charset="0"/>
              </a:rPr>
              <a:t>      physical and psycho-social performances of adults with intellectual disability: A preliminary study of evaluation tools based on the ICF </a:t>
            </a:r>
          </a:p>
          <a:p>
            <a:pPr indent="-640080"/>
            <a:r>
              <a:rPr lang="en-US" sz="2200" dirty="0">
                <a:latin typeface="Calibri Light" pitchFamily="34" charset="0"/>
              </a:rPr>
              <a:t>      classification. </a:t>
            </a:r>
            <a:r>
              <a:rPr lang="en-US" sz="2200" i="1" dirty="0">
                <a:latin typeface="Calibri Light" pitchFamily="34" charset="0"/>
              </a:rPr>
              <a:t>Disability and Rehabilitation: An International, Multidisciplinary Journal, 34</a:t>
            </a:r>
            <a:r>
              <a:rPr lang="en-US" sz="2200" dirty="0">
                <a:latin typeface="Calibri Light" pitchFamily="34" charset="0"/>
              </a:rPr>
              <a:t>(4), 279-287. </a:t>
            </a:r>
          </a:p>
          <a:p>
            <a:pPr indent="-640080"/>
            <a:r>
              <a:rPr lang="en-US" sz="2200" dirty="0" err="1">
                <a:latin typeface="Calibri Light" pitchFamily="34" charset="0"/>
              </a:rPr>
              <a:t>Klontz</a:t>
            </a:r>
            <a:r>
              <a:rPr lang="en-US" sz="2200" dirty="0">
                <a:latin typeface="Calibri Light" pitchFamily="34" charset="0"/>
              </a:rPr>
              <a:t>, B. T. (2007). The effectiveness of equine-assisted experiential therapy: Results of an open clinical trial. </a:t>
            </a:r>
            <a:r>
              <a:rPr lang="en-US" sz="2200" i="1" dirty="0">
                <a:latin typeface="Calibri Light" pitchFamily="34" charset="0"/>
              </a:rPr>
              <a:t>Society &amp; Animals: Journal of </a:t>
            </a:r>
          </a:p>
          <a:p>
            <a:pPr indent="-640080"/>
            <a:r>
              <a:rPr lang="en-US" sz="2200" i="1" dirty="0">
                <a:latin typeface="Calibri Light" pitchFamily="34" charset="0"/>
              </a:rPr>
              <a:t>      Human-Animal studies, 15</a:t>
            </a:r>
            <a:r>
              <a:rPr lang="en-US" sz="2200" dirty="0">
                <a:latin typeface="Calibri Light" pitchFamily="34" charset="0"/>
              </a:rPr>
              <a:t>(3), 257-267. </a:t>
            </a:r>
          </a:p>
          <a:p>
            <a:r>
              <a:rPr lang="en-US" sz="2200" dirty="0">
                <a:latin typeface="Calibri Light" pitchFamily="34" charset="0"/>
              </a:rPr>
              <a:t>Koch, L. F. (2008). </a:t>
            </a:r>
            <a:r>
              <a:rPr lang="en-US" sz="2200" i="1" dirty="0">
                <a:latin typeface="Calibri Light" pitchFamily="34" charset="0"/>
              </a:rPr>
              <a:t>Equine therapy: What impact does owning or riding a horse have on the emotional well-being of women?</a:t>
            </a:r>
            <a:r>
              <a:rPr lang="en-US" sz="2200" dirty="0">
                <a:latin typeface="Calibri Light" pitchFamily="34" charset="0"/>
              </a:rPr>
              <a:t> 	(Doctoral    </a:t>
            </a:r>
          </a:p>
          <a:p>
            <a:r>
              <a:rPr lang="en-US" sz="2200" dirty="0">
                <a:latin typeface="Calibri Light" pitchFamily="34" charset="0"/>
              </a:rPr>
              <a:t>       Dissertation).</a:t>
            </a:r>
          </a:p>
          <a:p>
            <a:r>
              <a:rPr lang="en-US" sz="2200" dirty="0" err="1">
                <a:latin typeface="Calibri Light" pitchFamily="34" charset="0"/>
              </a:rPr>
              <a:t>Meinersmann</a:t>
            </a:r>
            <a:r>
              <a:rPr lang="en-US" sz="2200" dirty="0">
                <a:latin typeface="Calibri Light" pitchFamily="34" charset="0"/>
              </a:rPr>
              <a:t>, K. M. (2008). Equine-facilitated psychotherapy with adult female survivors of abuse. </a:t>
            </a:r>
            <a:r>
              <a:rPr lang="en-US" sz="2200" i="1" dirty="0">
                <a:latin typeface="Calibri Light" pitchFamily="34" charset="0"/>
              </a:rPr>
              <a:t>Journal of Psychosocial 	Nursing and    </a:t>
            </a:r>
          </a:p>
          <a:p>
            <a:r>
              <a:rPr lang="en-US" sz="2200" i="1" dirty="0">
                <a:latin typeface="Calibri Light" pitchFamily="34" charset="0"/>
              </a:rPr>
              <a:t>       Mental Health Services, 46</a:t>
            </a:r>
            <a:r>
              <a:rPr lang="en-US" sz="2200" dirty="0">
                <a:latin typeface="Calibri Light" pitchFamily="34" charset="0"/>
              </a:rPr>
              <a:t>(12), 37-42.  </a:t>
            </a: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27432000" y="27355800"/>
            <a:ext cx="15402833" cy="259124"/>
          </a:xfrm>
          <a:prstGeom prst="rect">
            <a:avLst/>
          </a:prstGeom>
          <a:solidFill>
            <a:srgbClr val="3E1952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280032" tIns="144017" rIns="280032" bIns="144017" anchor="ctr"/>
          <a:lstStyle/>
          <a:p>
            <a:pPr algn="ctr" defTabSz="2788349" eaLnBrk="0" hangingPunct="0">
              <a:spcBef>
                <a:spcPct val="25000"/>
              </a:spcBef>
            </a:pPr>
            <a:endParaRPr lang="en-US" sz="6700" dirty="0">
              <a:solidFill>
                <a:srgbClr val="961EB1"/>
              </a:solidFill>
              <a:latin typeface="VAGRounded BT" pitchFamily="34" charset="0"/>
              <a:cs typeface="Arial" charset="0"/>
            </a:endParaRPr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153092994"/>
              </p:ext>
            </p:extLst>
          </p:nvPr>
        </p:nvGraphicFramePr>
        <p:xfrm>
          <a:off x="14289024" y="15388345"/>
          <a:ext cx="9042400" cy="7742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763208" y="24003000"/>
            <a:ext cx="12637833" cy="1560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53616" tIns="76808" rIns="153616" bIns="76808"/>
          <a:lstStyle/>
          <a:p>
            <a:pPr>
              <a:spcAft>
                <a:spcPts val="0"/>
              </a:spcAft>
            </a:pPr>
            <a:r>
              <a:rPr lang="en-US" sz="3900" b="1" dirty="0">
                <a:solidFill>
                  <a:srgbClr val="3E1952"/>
                </a:solidFill>
              </a:rPr>
              <a:t>Participants (</a:t>
            </a:r>
            <a:r>
              <a:rPr lang="en-US" sz="3900" b="1" i="1" dirty="0">
                <a:solidFill>
                  <a:srgbClr val="3E1952"/>
                </a:solidFill>
              </a:rPr>
              <a:t>n </a:t>
            </a:r>
            <a:r>
              <a:rPr lang="en-US" sz="3900" b="1" dirty="0">
                <a:solidFill>
                  <a:srgbClr val="3E1952"/>
                </a:solidFill>
              </a:rPr>
              <a:t>= 55)</a:t>
            </a:r>
          </a:p>
          <a:p>
            <a:pPr marL="960120" indent="-480060">
              <a:spcAft>
                <a:spcPts val="0"/>
              </a:spcAft>
              <a:buFont typeface="Arial"/>
              <a:buChar char="•"/>
            </a:pPr>
            <a:r>
              <a:rPr lang="en-US" sz="3400" dirty="0">
                <a:solidFill>
                  <a:schemeClr val="accent4"/>
                </a:solidFill>
              </a:rPr>
              <a:t>Male: 18.2% (</a:t>
            </a:r>
            <a:r>
              <a:rPr lang="en-US" sz="3400" i="1" dirty="0">
                <a:solidFill>
                  <a:schemeClr val="accent4"/>
                </a:solidFill>
              </a:rPr>
              <a:t>n </a:t>
            </a:r>
            <a:r>
              <a:rPr lang="en-US" sz="3400" dirty="0">
                <a:solidFill>
                  <a:schemeClr val="accent4"/>
                </a:solidFill>
              </a:rPr>
              <a:t>= 10)  Female: 81.8% (</a:t>
            </a:r>
            <a:r>
              <a:rPr lang="en-US" sz="3400" i="1" dirty="0">
                <a:solidFill>
                  <a:schemeClr val="accent4"/>
                </a:solidFill>
              </a:rPr>
              <a:t>n </a:t>
            </a:r>
            <a:r>
              <a:rPr lang="en-US" sz="3400" dirty="0">
                <a:solidFill>
                  <a:schemeClr val="accent4"/>
                </a:solidFill>
              </a:rPr>
              <a:t>= 45)</a:t>
            </a:r>
          </a:p>
          <a:p>
            <a:pPr marL="960120" indent="-480060">
              <a:spcAft>
                <a:spcPts val="0"/>
              </a:spcAft>
              <a:buFont typeface="Arial"/>
              <a:buChar char="•"/>
            </a:pPr>
            <a:endParaRPr lang="en-US" sz="2000" dirty="0">
              <a:solidFill>
                <a:schemeClr val="accent4"/>
              </a:solidFill>
            </a:endParaRPr>
          </a:p>
          <a:p>
            <a:pPr marL="240030" indent="-240030">
              <a:spcAft>
                <a:spcPts val="0"/>
              </a:spcAft>
              <a:buFont typeface="Arial"/>
              <a:buChar char="•"/>
            </a:pPr>
            <a:endParaRPr lang="en-US" sz="1100" dirty="0">
              <a:solidFill>
                <a:schemeClr val="accent4"/>
              </a:solidFill>
            </a:endParaRPr>
          </a:p>
          <a:p>
            <a:pPr>
              <a:spcAft>
                <a:spcPts val="0"/>
              </a:spcAft>
            </a:pPr>
            <a:r>
              <a:rPr lang="en-US" sz="3900" b="1" dirty="0">
                <a:solidFill>
                  <a:srgbClr val="3E1952"/>
                </a:solidFill>
              </a:rPr>
              <a:t>Online Assessments Used </a:t>
            </a:r>
          </a:p>
          <a:p>
            <a:pPr marL="960120" indent="-480060">
              <a:spcAft>
                <a:spcPts val="0"/>
              </a:spcAft>
              <a:buFont typeface="Arial"/>
              <a:buChar char="•"/>
            </a:pPr>
            <a:r>
              <a:rPr lang="en-US" sz="3400" b="1" dirty="0">
                <a:solidFill>
                  <a:schemeClr val="accent4"/>
                </a:solidFill>
              </a:rPr>
              <a:t>General Self-Efficacy Scale</a:t>
            </a:r>
            <a:r>
              <a:rPr lang="en-US" sz="3400" dirty="0">
                <a:solidFill>
                  <a:schemeClr val="accent4"/>
                </a:solidFill>
              </a:rPr>
              <a:t> </a:t>
            </a:r>
            <a:r>
              <a:rPr lang="en-US" sz="2000" dirty="0">
                <a:solidFill>
                  <a:schemeClr val="accent4"/>
                </a:solidFill>
              </a:rPr>
              <a:t>(</a:t>
            </a:r>
            <a:r>
              <a:rPr lang="en-US" sz="2000" dirty="0" err="1">
                <a:solidFill>
                  <a:schemeClr val="accent4"/>
                </a:solidFill>
              </a:rPr>
              <a:t>Scholz</a:t>
            </a:r>
            <a:r>
              <a:rPr lang="en-US" sz="2000" dirty="0">
                <a:solidFill>
                  <a:schemeClr val="accent4"/>
                </a:solidFill>
              </a:rPr>
              <a:t> et al., 2002) </a:t>
            </a:r>
          </a:p>
          <a:p>
            <a:pPr marL="720090" indent="-240030">
              <a:spcAft>
                <a:spcPts val="0"/>
              </a:spcAft>
              <a:buFont typeface="Arial"/>
              <a:buChar char="•"/>
            </a:pPr>
            <a:endParaRPr lang="en-US" sz="1100" b="1" dirty="0">
              <a:solidFill>
                <a:schemeClr val="accent4"/>
              </a:solidFill>
            </a:endParaRPr>
          </a:p>
          <a:p>
            <a:pPr marL="960120" indent="-480060">
              <a:spcAft>
                <a:spcPts val="0"/>
              </a:spcAft>
              <a:buFont typeface="Arial"/>
              <a:buChar char="•"/>
            </a:pPr>
            <a:r>
              <a:rPr lang="en-US" sz="3400" b="1" dirty="0">
                <a:solidFill>
                  <a:schemeClr val="accent4"/>
                </a:solidFill>
              </a:rPr>
              <a:t>State Trait Anxiety Inventory for Adults</a:t>
            </a:r>
            <a:r>
              <a:rPr lang="en-US" sz="2000" dirty="0">
                <a:solidFill>
                  <a:schemeClr val="accent4"/>
                </a:solidFill>
              </a:rPr>
              <a:t> (Spielberg, </a:t>
            </a:r>
            <a:r>
              <a:rPr lang="en-US" sz="2000" dirty="0" err="1">
                <a:solidFill>
                  <a:schemeClr val="accent4"/>
                </a:solidFill>
              </a:rPr>
              <a:t>Gorsuch</a:t>
            </a:r>
            <a:r>
              <a:rPr lang="en-US" sz="2000" dirty="0">
                <a:solidFill>
                  <a:schemeClr val="accent4"/>
                </a:solidFill>
              </a:rPr>
              <a:t>, &amp; </a:t>
            </a:r>
            <a:r>
              <a:rPr lang="en-US" sz="2000" dirty="0" err="1">
                <a:solidFill>
                  <a:schemeClr val="accent4"/>
                </a:solidFill>
              </a:rPr>
              <a:t>Lushene</a:t>
            </a:r>
            <a:r>
              <a:rPr lang="en-US" sz="2000" dirty="0">
                <a:solidFill>
                  <a:schemeClr val="accent4"/>
                </a:solidFill>
              </a:rPr>
              <a:t>, 1970)</a:t>
            </a:r>
          </a:p>
          <a:p>
            <a:pPr marL="720090" indent="-240030">
              <a:spcAft>
                <a:spcPts val="0"/>
              </a:spcAft>
              <a:buFont typeface="Arial"/>
              <a:buChar char="•"/>
            </a:pPr>
            <a:endParaRPr lang="en-US" sz="1100" b="1" dirty="0">
              <a:solidFill>
                <a:schemeClr val="accent4"/>
              </a:solidFill>
            </a:endParaRPr>
          </a:p>
          <a:p>
            <a:pPr marL="960120" indent="-480060">
              <a:spcAft>
                <a:spcPts val="0"/>
              </a:spcAft>
              <a:buFont typeface="Arial"/>
              <a:buChar char="•"/>
            </a:pPr>
            <a:r>
              <a:rPr lang="en-US" sz="3400" b="1" dirty="0">
                <a:solidFill>
                  <a:schemeClr val="accent4"/>
                </a:solidFill>
              </a:rPr>
              <a:t>Mindful Attention Awareness Scale</a:t>
            </a:r>
            <a:r>
              <a:rPr lang="en-US" sz="3400" dirty="0">
                <a:solidFill>
                  <a:schemeClr val="accent4"/>
                </a:solidFill>
              </a:rPr>
              <a:t> </a:t>
            </a:r>
            <a:r>
              <a:rPr lang="en-US" sz="2000" dirty="0">
                <a:solidFill>
                  <a:schemeClr val="accent4"/>
                </a:solidFill>
              </a:rPr>
              <a:t>(Black, </a:t>
            </a:r>
            <a:r>
              <a:rPr lang="en-US" sz="2000" dirty="0" err="1">
                <a:solidFill>
                  <a:schemeClr val="accent4"/>
                </a:solidFill>
              </a:rPr>
              <a:t>Sussman</a:t>
            </a:r>
            <a:r>
              <a:rPr lang="en-US" sz="2000" dirty="0">
                <a:solidFill>
                  <a:schemeClr val="accent4"/>
                </a:solidFill>
              </a:rPr>
              <a:t>, Johnson, &amp; Milan)</a:t>
            </a:r>
            <a:endParaRPr lang="en-US" sz="3400" dirty="0">
              <a:solidFill>
                <a:schemeClr val="accent4"/>
              </a:solidFill>
            </a:endParaRPr>
          </a:p>
          <a:p>
            <a:pPr marL="720090" indent="-240030">
              <a:spcAft>
                <a:spcPts val="0"/>
              </a:spcAft>
              <a:buFont typeface="Arial"/>
              <a:buChar char="•"/>
            </a:pPr>
            <a:endParaRPr lang="en-US" sz="1100" dirty="0">
              <a:solidFill>
                <a:schemeClr val="accent4"/>
              </a:solidFill>
            </a:endParaRPr>
          </a:p>
          <a:p>
            <a:pPr marL="960120" indent="-480060">
              <a:spcAft>
                <a:spcPts val="0"/>
              </a:spcAft>
              <a:buFont typeface="Arial"/>
              <a:buChar char="•"/>
            </a:pPr>
            <a:r>
              <a:rPr lang="en-US" sz="3400" b="1" dirty="0">
                <a:solidFill>
                  <a:schemeClr val="accent4"/>
                </a:solidFill>
              </a:rPr>
              <a:t>Positive and Negative Affective Schedule</a:t>
            </a:r>
            <a:r>
              <a:rPr lang="en-US" sz="3400" dirty="0">
                <a:solidFill>
                  <a:schemeClr val="accent4"/>
                </a:solidFill>
              </a:rPr>
              <a:t> </a:t>
            </a:r>
            <a:r>
              <a:rPr lang="en-US" sz="2000" dirty="0">
                <a:solidFill>
                  <a:schemeClr val="accent4"/>
                </a:solidFill>
              </a:rPr>
              <a:t>(Watson &amp; Clark, 1994)</a:t>
            </a:r>
            <a:endParaRPr lang="en-US" sz="3400" dirty="0">
              <a:solidFill>
                <a:schemeClr val="accent4"/>
              </a:solidFill>
            </a:endParaRPr>
          </a:p>
          <a:p>
            <a:pPr marL="240030" indent="-240030">
              <a:spcAft>
                <a:spcPts val="0"/>
              </a:spcAft>
              <a:buFont typeface="Arial"/>
              <a:buChar char="•"/>
            </a:pPr>
            <a:endParaRPr lang="en-US" sz="1100" dirty="0">
              <a:solidFill>
                <a:schemeClr val="accent4"/>
              </a:solidFill>
            </a:endParaRPr>
          </a:p>
          <a:p>
            <a:pPr marL="960120" indent="-480060">
              <a:spcAft>
                <a:spcPts val="0"/>
              </a:spcAft>
              <a:buFont typeface="Arial"/>
              <a:buChar char="•"/>
            </a:pPr>
            <a:r>
              <a:rPr lang="en-US" sz="3400" b="1" dirty="0">
                <a:solidFill>
                  <a:schemeClr val="accent4"/>
                </a:solidFill>
              </a:rPr>
              <a:t>Work Ethic Traits Behavior Indicators Inventory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000" dirty="0">
                <a:solidFill>
                  <a:schemeClr val="accent4"/>
                </a:solidFill>
              </a:rPr>
              <a:t>(Fox &amp; Grams, 2007)</a:t>
            </a:r>
          </a:p>
          <a:p>
            <a:pPr marL="960120" indent="-480060">
              <a:spcAft>
                <a:spcPts val="0"/>
              </a:spcAft>
              <a:buFont typeface="Arial"/>
              <a:buChar char="•"/>
            </a:pPr>
            <a:endParaRPr lang="en-US" sz="2000" dirty="0">
              <a:solidFill>
                <a:schemeClr val="accent4"/>
              </a:solidFill>
            </a:endParaRPr>
          </a:p>
          <a:p>
            <a:pPr>
              <a:spcAft>
                <a:spcPts val="0"/>
              </a:spcAft>
            </a:pPr>
            <a:r>
              <a:rPr lang="en-US" sz="3900" b="1" dirty="0">
                <a:solidFill>
                  <a:srgbClr val="3E1952"/>
                </a:solidFill>
              </a:rPr>
              <a:t>Procedure</a:t>
            </a:r>
          </a:p>
          <a:p>
            <a:pPr marL="960120" indent="-480060">
              <a:spcAft>
                <a:spcPts val="0"/>
              </a:spcAft>
              <a:buFont typeface="Arial"/>
              <a:buChar char="•"/>
            </a:pPr>
            <a:r>
              <a:rPr lang="en-US" sz="3400" dirty="0">
                <a:solidFill>
                  <a:schemeClr val="accent4"/>
                </a:solidFill>
              </a:rPr>
              <a:t>Pre-post assessments with a three-week interval.</a:t>
            </a:r>
          </a:p>
          <a:p>
            <a:pPr marL="480060" indent="-480060">
              <a:buClr>
                <a:srgbClr val="204182"/>
              </a:buClr>
              <a:buFont typeface="Arial"/>
              <a:buChar char="•"/>
            </a:pPr>
            <a:endParaRPr lang="en-US" sz="3400" dirty="0"/>
          </a:p>
          <a:p>
            <a:pPr marL="480060" indent="-480060">
              <a:buClr>
                <a:srgbClr val="204182"/>
              </a:buClr>
              <a:buFont typeface="Arial"/>
              <a:buChar char="•"/>
            </a:pPr>
            <a:endParaRPr lang="en-US" sz="3400" dirty="0"/>
          </a:p>
        </p:txBody>
      </p:sp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2738784220"/>
              </p:ext>
            </p:extLst>
          </p:nvPr>
        </p:nvGraphicFramePr>
        <p:xfrm>
          <a:off x="20742388" y="15279140"/>
          <a:ext cx="6705600" cy="7786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49353" y="16969654"/>
            <a:ext cx="12749595" cy="1036493"/>
          </a:xfrm>
          <a:prstGeom prst="rect">
            <a:avLst/>
          </a:prstGeom>
          <a:solidFill>
            <a:srgbClr val="3E1952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280032" tIns="144017" rIns="280032" bIns="144017" anchor="ctr"/>
          <a:lstStyle/>
          <a:p>
            <a:pPr algn="ctr" defTabSz="2788349" eaLnBrk="0" hangingPunct="0">
              <a:spcBef>
                <a:spcPct val="25000"/>
              </a:spcBef>
            </a:pPr>
            <a:r>
              <a:rPr lang="en-US" sz="6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GRounded BT" pitchFamily="34" charset="0"/>
                <a:cs typeface="Arial" charset="0"/>
              </a:rPr>
              <a:t>HYPOTHESES</a:t>
            </a: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711201" y="22619031"/>
            <a:ext cx="12647996" cy="1036493"/>
          </a:xfrm>
          <a:prstGeom prst="rect">
            <a:avLst/>
          </a:prstGeom>
          <a:solidFill>
            <a:srgbClr val="3E1952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280032" tIns="144017" rIns="280032" bIns="144017" anchor="ctr"/>
          <a:lstStyle/>
          <a:p>
            <a:pPr algn="ctr" defTabSz="2788349" eaLnBrk="0" hangingPunct="0">
              <a:spcBef>
                <a:spcPct val="25000"/>
              </a:spcBef>
            </a:pPr>
            <a:r>
              <a:rPr lang="en-US" sz="6700" dirty="0">
                <a:solidFill>
                  <a:schemeClr val="bg1"/>
                </a:solidFill>
                <a:latin typeface="VAGRounded BT" pitchFamily="34" charset="0"/>
                <a:cs typeface="Arial" charset="0"/>
              </a:rPr>
              <a:t>METHOD</a:t>
            </a: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27889200" y="5334000"/>
            <a:ext cx="15240000" cy="1028700"/>
          </a:xfrm>
          <a:prstGeom prst="rect">
            <a:avLst/>
          </a:prstGeom>
          <a:solidFill>
            <a:srgbClr val="3E1952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280032" tIns="144017" rIns="280032" bIns="144017" anchor="ctr"/>
          <a:lstStyle/>
          <a:p>
            <a:pPr algn="ctr" defTabSz="2788349" eaLnBrk="0" hangingPunct="0">
              <a:spcBef>
                <a:spcPct val="25000"/>
              </a:spcBef>
            </a:pPr>
            <a:r>
              <a:rPr lang="en-US" sz="6700" dirty="0">
                <a:solidFill>
                  <a:schemeClr val="bg1"/>
                </a:solidFill>
                <a:latin typeface="VAGRounded BT" pitchFamily="34" charset="0"/>
                <a:cs typeface="Arial" charset="0"/>
              </a:rPr>
              <a:t>RESULTS</a:t>
            </a: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685800" y="5334000"/>
            <a:ext cx="12647996" cy="922194"/>
          </a:xfrm>
          <a:prstGeom prst="rect">
            <a:avLst/>
          </a:prstGeom>
          <a:solidFill>
            <a:srgbClr val="3E1952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280032" tIns="144017" rIns="280032" bIns="144017" anchor="ctr"/>
          <a:lstStyle/>
          <a:p>
            <a:pPr algn="ctr" defTabSz="2788349" eaLnBrk="0" hangingPunct="0">
              <a:spcBef>
                <a:spcPct val="25000"/>
              </a:spcBef>
            </a:pPr>
            <a:r>
              <a:rPr lang="en-US" sz="6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GRounded BT" pitchFamily="34" charset="0"/>
                <a:cs typeface="Arial" charset="0"/>
              </a:rPr>
              <a:t>INTRODUCTION</a:t>
            </a: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27965400" y="17297400"/>
            <a:ext cx="15240000" cy="1028700"/>
          </a:xfrm>
          <a:prstGeom prst="rect">
            <a:avLst/>
          </a:prstGeom>
          <a:solidFill>
            <a:srgbClr val="3E1952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280032" tIns="144017" rIns="280032" bIns="144017" anchor="ctr"/>
          <a:lstStyle/>
          <a:p>
            <a:pPr algn="ctr" defTabSz="2788349" eaLnBrk="0" hangingPunct="0">
              <a:spcBef>
                <a:spcPct val="25000"/>
              </a:spcBef>
            </a:pPr>
            <a:r>
              <a:rPr lang="en-US" sz="6700" dirty="0">
                <a:solidFill>
                  <a:schemeClr val="bg1"/>
                </a:solidFill>
                <a:latin typeface="VAGRounded BT" pitchFamily="34" charset="0"/>
                <a:cs typeface="Arial" charset="0"/>
              </a:rPr>
              <a:t>DISCUSSION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945600" y="25854898"/>
            <a:ext cx="3962400" cy="63206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1"/>
          <a:srcRect l="7787"/>
          <a:stretch/>
        </p:blipFill>
        <p:spPr>
          <a:xfrm>
            <a:off x="14732000" y="28609812"/>
            <a:ext cx="4282232" cy="34992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2" y="371621"/>
            <a:ext cx="5450838" cy="38780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41600" y="21937808"/>
            <a:ext cx="4064000" cy="1160318"/>
          </a:xfrm>
          <a:prstGeom prst="rect">
            <a:avLst/>
          </a:prstGeom>
          <a:solidFill>
            <a:srgbClr val="FFD3A7"/>
          </a:solidFill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Pretest         Posttest</a:t>
            </a:r>
          </a:p>
          <a:p>
            <a:pPr algn="ctr"/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Self-Efficacy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742400" y="21937808"/>
            <a:ext cx="4064000" cy="1160318"/>
          </a:xfrm>
          <a:prstGeom prst="rect">
            <a:avLst/>
          </a:prstGeom>
          <a:solidFill>
            <a:srgbClr val="FFD3A7"/>
          </a:solidFill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Pretest         Posttest</a:t>
            </a:r>
          </a:p>
          <a:p>
            <a:pPr algn="ctr"/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Anxiety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3"/>
          <a:srcRect l="11815" t="6428" r="9257"/>
          <a:stretch/>
        </p:blipFill>
        <p:spPr>
          <a:xfrm>
            <a:off x="17654824" y="25290437"/>
            <a:ext cx="4046936" cy="3598367"/>
          </a:xfrm>
          <a:prstGeom prst="rect">
            <a:avLst/>
          </a:prstGeom>
        </p:spPr>
      </p:pic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24">
            <a:grayscl/>
          </a:blip>
          <a:stretch>
            <a:fillRect/>
          </a:stretch>
        </p:blipFill>
        <p:spPr bwMode="auto">
          <a:xfrm>
            <a:off x="38303200" y="197756"/>
            <a:ext cx="406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2244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2244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761</Words>
  <Application>Microsoft Office PowerPoint</Application>
  <PresentationFormat>Custom</PresentationFormat>
  <Paragraphs>95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VAGRounded BT</vt:lpstr>
      <vt:lpstr>Arial</vt:lpstr>
      <vt:lpstr>Calibri</vt:lpstr>
      <vt:lpstr>Calibri Light</vt:lpstr>
      <vt:lpstr>Times New Roman</vt:lpstr>
      <vt:lpstr>Default Design</vt:lpstr>
      <vt:lpstr>PowerPoint Presentation</vt:lpstr>
    </vt:vector>
  </TitlesOfParts>
  <Company>Strategic Communications and Planning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Beilenson</dc:creator>
  <cp:lastModifiedBy>Dean, Janet</cp:lastModifiedBy>
  <cp:revision>161</cp:revision>
  <dcterms:created xsi:type="dcterms:W3CDTF">2013-03-26T01:34:36Z</dcterms:created>
  <dcterms:modified xsi:type="dcterms:W3CDTF">2019-03-12T02:04:21Z</dcterms:modified>
</cp:coreProperties>
</file>